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346" r:id="rId2"/>
    <p:sldId id="329" r:id="rId3"/>
    <p:sldId id="305" r:id="rId4"/>
    <p:sldId id="275" r:id="rId5"/>
    <p:sldId id="347" r:id="rId6"/>
    <p:sldId id="348" r:id="rId7"/>
    <p:sldId id="350"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p:restoredTop sz="96197"/>
  </p:normalViewPr>
  <p:slideViewPr>
    <p:cSldViewPr snapToGrid="0">
      <p:cViewPr varScale="1">
        <p:scale>
          <a:sx n="83" d="100"/>
          <a:sy n="83" d="100"/>
        </p:scale>
        <p:origin x="208" y="10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2179E-5E8B-5943-8F44-BE7ED17A424D}" type="datetimeFigureOut">
              <a:rPr lang="en-US" smtClean="0"/>
              <a:t>12/1/22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132752-32A6-8744-8449-907CD13C7FE6}" type="slidenum">
              <a:rPr lang="en-US" smtClean="0"/>
              <a:t>‹#›</a:t>
            </a:fld>
            <a:endParaRPr lang="en-US"/>
          </a:p>
        </p:txBody>
      </p:sp>
    </p:spTree>
    <p:extLst>
      <p:ext uri="{BB962C8B-B14F-4D97-AF65-F5344CB8AC3E}">
        <p14:creationId xmlns:p14="http://schemas.microsoft.com/office/powerpoint/2010/main" val="2182669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A164E9-C866-4BBB-88F4-DC0ED319392C}" type="slidenum">
              <a:rPr lang="en-US" altLang="en-US" smtClean="0"/>
              <a:pPr>
                <a:defRPr/>
              </a:pPr>
              <a:t>1</a:t>
            </a:fld>
            <a:endParaRPr lang="en-US" altLang="en-US"/>
          </a:p>
        </p:txBody>
      </p:sp>
    </p:spTree>
    <p:extLst>
      <p:ext uri="{BB962C8B-B14F-4D97-AF65-F5344CB8AC3E}">
        <p14:creationId xmlns:p14="http://schemas.microsoft.com/office/powerpoint/2010/main" val="4195032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15</a:t>
            </a:fld>
            <a:endParaRPr lang="en-US" dirty="0"/>
          </a:p>
        </p:txBody>
      </p:sp>
    </p:spTree>
    <p:extLst>
      <p:ext uri="{BB962C8B-B14F-4D97-AF65-F5344CB8AC3E}">
        <p14:creationId xmlns:p14="http://schemas.microsoft.com/office/powerpoint/2010/main" val="2805433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16</a:t>
            </a:fld>
            <a:endParaRPr lang="en-US" dirty="0"/>
          </a:p>
        </p:txBody>
      </p:sp>
    </p:spTree>
    <p:extLst>
      <p:ext uri="{BB962C8B-B14F-4D97-AF65-F5344CB8AC3E}">
        <p14:creationId xmlns:p14="http://schemas.microsoft.com/office/powerpoint/2010/main" val="72779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18</a:t>
            </a:fld>
            <a:endParaRPr lang="en-US" dirty="0"/>
          </a:p>
        </p:txBody>
      </p:sp>
    </p:spTree>
    <p:extLst>
      <p:ext uri="{BB962C8B-B14F-4D97-AF65-F5344CB8AC3E}">
        <p14:creationId xmlns:p14="http://schemas.microsoft.com/office/powerpoint/2010/main" val="2813917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20</a:t>
            </a:fld>
            <a:endParaRPr lang="en-US" dirty="0"/>
          </a:p>
        </p:txBody>
      </p:sp>
    </p:spTree>
    <p:extLst>
      <p:ext uri="{BB962C8B-B14F-4D97-AF65-F5344CB8AC3E}">
        <p14:creationId xmlns:p14="http://schemas.microsoft.com/office/powerpoint/2010/main" val="114043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4</a:t>
            </a:fld>
            <a:endParaRPr lang="en-US" dirty="0"/>
          </a:p>
        </p:txBody>
      </p:sp>
    </p:spTree>
    <p:extLst>
      <p:ext uri="{BB962C8B-B14F-4D97-AF65-F5344CB8AC3E}">
        <p14:creationId xmlns:p14="http://schemas.microsoft.com/office/powerpoint/2010/main" val="1591672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6</a:t>
            </a:fld>
            <a:endParaRPr lang="en-US" dirty="0"/>
          </a:p>
        </p:txBody>
      </p:sp>
    </p:spTree>
    <p:extLst>
      <p:ext uri="{BB962C8B-B14F-4D97-AF65-F5344CB8AC3E}">
        <p14:creationId xmlns:p14="http://schemas.microsoft.com/office/powerpoint/2010/main" val="1251028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7</a:t>
            </a:fld>
            <a:endParaRPr lang="en-US" dirty="0"/>
          </a:p>
        </p:txBody>
      </p:sp>
    </p:spTree>
    <p:extLst>
      <p:ext uri="{BB962C8B-B14F-4D97-AF65-F5344CB8AC3E}">
        <p14:creationId xmlns:p14="http://schemas.microsoft.com/office/powerpoint/2010/main" val="3631137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9</a:t>
            </a:fld>
            <a:endParaRPr lang="en-US" dirty="0"/>
          </a:p>
        </p:txBody>
      </p:sp>
    </p:spTree>
    <p:extLst>
      <p:ext uri="{BB962C8B-B14F-4D97-AF65-F5344CB8AC3E}">
        <p14:creationId xmlns:p14="http://schemas.microsoft.com/office/powerpoint/2010/main" val="868066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10</a:t>
            </a:fld>
            <a:endParaRPr lang="en-US" dirty="0"/>
          </a:p>
        </p:txBody>
      </p:sp>
    </p:spTree>
    <p:extLst>
      <p:ext uri="{BB962C8B-B14F-4D97-AF65-F5344CB8AC3E}">
        <p14:creationId xmlns:p14="http://schemas.microsoft.com/office/powerpoint/2010/main" val="332687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12</a:t>
            </a:fld>
            <a:endParaRPr lang="en-US" dirty="0"/>
          </a:p>
        </p:txBody>
      </p:sp>
    </p:spTree>
    <p:extLst>
      <p:ext uri="{BB962C8B-B14F-4D97-AF65-F5344CB8AC3E}">
        <p14:creationId xmlns:p14="http://schemas.microsoft.com/office/powerpoint/2010/main" val="2968242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13</a:t>
            </a:fld>
            <a:endParaRPr lang="en-US" dirty="0"/>
          </a:p>
        </p:txBody>
      </p:sp>
    </p:spTree>
    <p:extLst>
      <p:ext uri="{BB962C8B-B14F-4D97-AF65-F5344CB8AC3E}">
        <p14:creationId xmlns:p14="http://schemas.microsoft.com/office/powerpoint/2010/main" val="73911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10" indent="-16981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A6B38A4-24C1-44E2-B683-F164076DC9C2}" type="slidenum">
              <a:rPr lang="en-US" smtClean="0"/>
              <a:t>14</a:t>
            </a:fld>
            <a:endParaRPr lang="en-US" dirty="0"/>
          </a:p>
        </p:txBody>
      </p:sp>
    </p:spTree>
    <p:extLst>
      <p:ext uri="{BB962C8B-B14F-4D97-AF65-F5344CB8AC3E}">
        <p14:creationId xmlns:p14="http://schemas.microsoft.com/office/powerpoint/2010/main" val="17795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5B946-95D3-86FD-4420-0B60C233F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C5F4A2-27F9-D0DB-BF9D-2CE49AF41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D1DA43-6F53-4317-AE52-AE9DCE5C0452}"/>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5" name="Footer Placeholder 4">
            <a:extLst>
              <a:ext uri="{FF2B5EF4-FFF2-40B4-BE49-F238E27FC236}">
                <a16:creationId xmlns:a16="http://schemas.microsoft.com/office/drawing/2014/main" id="{46EDB521-73AC-9B09-1443-219DF4030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215EF-4BD7-367F-D08E-09ABC6B90FC0}"/>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324133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28-3112-2FD0-68CD-915726127E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948013-DF27-CE73-00D7-4196BFC6EC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CD78D6-7898-E870-EDC4-EE69FEE12FDC}"/>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5" name="Footer Placeholder 4">
            <a:extLst>
              <a:ext uri="{FF2B5EF4-FFF2-40B4-BE49-F238E27FC236}">
                <a16:creationId xmlns:a16="http://schemas.microsoft.com/office/drawing/2014/main" id="{B91709F3-FB09-6A62-5DA4-917FDE35C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4F6FB-C90B-AF1F-AE21-ABA4DDB789D5}"/>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3168059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C55806-5A24-8AAE-6412-B30C8FC0BD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0FD9A4-BFD8-3AC0-F62F-9BC634CE2D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025F5-4F78-73DD-DD61-66127E334639}"/>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5" name="Footer Placeholder 4">
            <a:extLst>
              <a:ext uri="{FF2B5EF4-FFF2-40B4-BE49-F238E27FC236}">
                <a16:creationId xmlns:a16="http://schemas.microsoft.com/office/drawing/2014/main" id="{F0F2A03C-D6E0-A3AB-B434-FE73C166E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956C0-9C1B-B920-F17F-D4697CA99E87}"/>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299932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2F233-6680-1866-AFCF-1DD35397E8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273289-C833-9254-F0A1-876668319C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345D0-C5E0-2E35-A250-EF86D6E9D3C2}"/>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5" name="Footer Placeholder 4">
            <a:extLst>
              <a:ext uri="{FF2B5EF4-FFF2-40B4-BE49-F238E27FC236}">
                <a16:creationId xmlns:a16="http://schemas.microsoft.com/office/drawing/2014/main" id="{7369EDC7-8BBB-718D-2B64-566BF013C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0D281-CC95-A504-224A-CE5A350841FF}"/>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130405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04B0B-C4DC-90FB-1C96-E9FBD3EBA3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33CFF8-7D53-2E3F-6683-CC17E2C5C8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9BED13-E651-76B3-4B24-5A12E1910C73}"/>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5" name="Footer Placeholder 4">
            <a:extLst>
              <a:ext uri="{FF2B5EF4-FFF2-40B4-BE49-F238E27FC236}">
                <a16:creationId xmlns:a16="http://schemas.microsoft.com/office/drawing/2014/main" id="{B4DF80E6-2111-9CF1-D61C-1BA3560A3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0F3C1-C599-CC24-11BF-ABAF84F3B975}"/>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357251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9F80-2F63-E69D-6314-2B3D640A7B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08F6C-9FA2-1901-A973-203642FC06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50206-5796-720B-591A-DE33E2C55C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0243C1-4DA2-2172-06F2-B0DC64B32A74}"/>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6" name="Footer Placeholder 5">
            <a:extLst>
              <a:ext uri="{FF2B5EF4-FFF2-40B4-BE49-F238E27FC236}">
                <a16:creationId xmlns:a16="http://schemas.microsoft.com/office/drawing/2014/main" id="{5363DA61-5309-EBC9-8CD8-97DF42605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F1DBDC-4F98-F56E-38DF-99112C5E5DC6}"/>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46034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309B-BB71-AFC6-0264-F09B328C95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6A831A-FC86-7C67-9B02-82B51E6CC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D8B4E7-1D9C-9725-C5F5-47432315B4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02F0A1-3E41-5A86-A181-5C9EAFE75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A8C43-ED75-0CEC-D0C5-83E5899EC7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F12F1-4D7A-BEA9-37DC-95ABCAA0E048}"/>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8" name="Footer Placeholder 7">
            <a:extLst>
              <a:ext uri="{FF2B5EF4-FFF2-40B4-BE49-F238E27FC236}">
                <a16:creationId xmlns:a16="http://schemas.microsoft.com/office/drawing/2014/main" id="{749E29C6-134A-BEFC-D34D-3E5F4EB140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990AA3-763A-809D-01CC-290BD4EBA641}"/>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31421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1FA69-06F3-CDD2-9DE4-A21A23575A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5BF922-3606-1F7C-1E46-E800978AA03A}"/>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4" name="Footer Placeholder 3">
            <a:extLst>
              <a:ext uri="{FF2B5EF4-FFF2-40B4-BE49-F238E27FC236}">
                <a16:creationId xmlns:a16="http://schemas.microsoft.com/office/drawing/2014/main" id="{6F7DB9A1-7D8F-D5FD-AE45-2236B44995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38DF-84EA-C366-3AE5-1A6E8161816A}"/>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4368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25DB24-F9C0-2E2B-A3E5-E2DABD2223FC}"/>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3" name="Footer Placeholder 2">
            <a:extLst>
              <a:ext uri="{FF2B5EF4-FFF2-40B4-BE49-F238E27FC236}">
                <a16:creationId xmlns:a16="http://schemas.microsoft.com/office/drawing/2014/main" id="{C8549413-7B7E-B39A-1A79-1BDF21A4BE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7CAE5C-0430-C1B5-4F9F-9319D8D9D357}"/>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262292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9E60E-43EE-954B-8AC3-C096BF0853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508E06-41B9-86EF-CB5F-B0A481C818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235960-ACAE-9993-1695-99D55CBC0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A7DCDE-8A4C-A62F-E04F-10D16789E80C}"/>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6" name="Footer Placeholder 5">
            <a:extLst>
              <a:ext uri="{FF2B5EF4-FFF2-40B4-BE49-F238E27FC236}">
                <a16:creationId xmlns:a16="http://schemas.microsoft.com/office/drawing/2014/main" id="{01A08C11-650D-9DF4-EBD4-D1CA0B0899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E59684-039D-12FB-5A97-F967535C8120}"/>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3452829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F3FFF-A026-602C-FFB7-5EA69C09D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0EDA55-91FC-A8FA-EC65-90ED6B5B72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EFDD9F-BF22-8FB5-5709-C7D68D532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35B7C1-155D-9E64-29CE-FEC7794387D8}"/>
              </a:ext>
            </a:extLst>
          </p:cNvPr>
          <p:cNvSpPr>
            <a:spLocks noGrp="1"/>
          </p:cNvSpPr>
          <p:nvPr>
            <p:ph type="dt" sz="half" idx="10"/>
          </p:nvPr>
        </p:nvSpPr>
        <p:spPr/>
        <p:txBody>
          <a:bodyPr/>
          <a:lstStyle/>
          <a:p>
            <a:fld id="{F35BABAF-9373-3D4D-947D-FCD11A5047C2}" type="datetimeFigureOut">
              <a:rPr lang="en-US" smtClean="0"/>
              <a:t>12/1/22</a:t>
            </a:fld>
            <a:endParaRPr lang="en-US"/>
          </a:p>
        </p:txBody>
      </p:sp>
      <p:sp>
        <p:nvSpPr>
          <p:cNvPr id="6" name="Footer Placeholder 5">
            <a:extLst>
              <a:ext uri="{FF2B5EF4-FFF2-40B4-BE49-F238E27FC236}">
                <a16:creationId xmlns:a16="http://schemas.microsoft.com/office/drawing/2014/main" id="{530AA865-0175-8998-A7AA-A376941234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8F5FB8-D9A4-7F38-DEF1-12928C9DA824}"/>
              </a:ext>
            </a:extLst>
          </p:cNvPr>
          <p:cNvSpPr>
            <a:spLocks noGrp="1"/>
          </p:cNvSpPr>
          <p:nvPr>
            <p:ph type="sldNum" sz="quarter" idx="12"/>
          </p:nvPr>
        </p:nvSpPr>
        <p:spPr/>
        <p:txBody>
          <a:bodyPr/>
          <a:lstStyle/>
          <a:p>
            <a:fld id="{F4ACCDCD-5088-E046-A2E9-9DBEC2F24C1D}" type="slidenum">
              <a:rPr lang="en-US" smtClean="0"/>
              <a:t>‹#›</a:t>
            </a:fld>
            <a:endParaRPr lang="en-US"/>
          </a:p>
        </p:txBody>
      </p:sp>
    </p:spTree>
    <p:extLst>
      <p:ext uri="{BB962C8B-B14F-4D97-AF65-F5344CB8AC3E}">
        <p14:creationId xmlns:p14="http://schemas.microsoft.com/office/powerpoint/2010/main" val="131461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A5B776-5E4B-781F-E232-12F4092665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435A6C-E0A5-CC3B-DBDB-AB29708FEC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87EDA8-76D9-AA8A-485D-21B646F4CD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BABAF-9373-3D4D-947D-FCD11A5047C2}" type="datetimeFigureOut">
              <a:rPr lang="en-US" smtClean="0"/>
              <a:t>12/1/22</a:t>
            </a:fld>
            <a:endParaRPr lang="en-US"/>
          </a:p>
        </p:txBody>
      </p:sp>
      <p:sp>
        <p:nvSpPr>
          <p:cNvPr id="5" name="Footer Placeholder 4">
            <a:extLst>
              <a:ext uri="{FF2B5EF4-FFF2-40B4-BE49-F238E27FC236}">
                <a16:creationId xmlns:a16="http://schemas.microsoft.com/office/drawing/2014/main" id="{747B815B-F86D-5461-8B21-D6262DA5B4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FE8EA7-33F4-1F1A-31F5-068659D62A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CCDCD-5088-E046-A2E9-9DBEC2F24C1D}" type="slidenum">
              <a:rPr lang="en-US" smtClean="0"/>
              <a:t>‹#›</a:t>
            </a:fld>
            <a:endParaRPr lang="en-US"/>
          </a:p>
        </p:txBody>
      </p:sp>
    </p:spTree>
    <p:extLst>
      <p:ext uri="{BB962C8B-B14F-4D97-AF65-F5344CB8AC3E}">
        <p14:creationId xmlns:p14="http://schemas.microsoft.com/office/powerpoint/2010/main" val="716945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ite screen for ppt.jpg">
            <a:extLst>
              <a:ext uri="{FF2B5EF4-FFF2-40B4-BE49-F238E27FC236}">
                <a16:creationId xmlns:a16="http://schemas.microsoft.com/office/drawing/2014/main" id="{13370975-34A5-124E-99D3-606B33EE92C7}"/>
              </a:ext>
            </a:extLst>
          </p:cNvPr>
          <p:cNvPicPr>
            <a:picLocks noChangeAspect="1"/>
          </p:cNvPicPr>
          <p:nvPr/>
        </p:nvPicPr>
        <p:blipFill rotWithShape="1">
          <a:blip r:embed="rId3">
            <a:extLst>
              <a:ext uri="{28A0092B-C50C-407E-A947-70E740481C1C}">
                <a14:useLocalDpi xmlns:a14="http://schemas.microsoft.com/office/drawing/2010/main" val="0"/>
              </a:ext>
            </a:extLst>
          </a:blip>
          <a:srcRect l="82560" t="1099"/>
          <a:stretch/>
        </p:blipFill>
        <p:spPr bwMode="auto">
          <a:xfrm>
            <a:off x="10580914" y="0"/>
            <a:ext cx="161108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a:extLst>
              <a:ext uri="{FF2B5EF4-FFF2-40B4-BE49-F238E27FC236}">
                <a16:creationId xmlns:a16="http://schemas.microsoft.com/office/drawing/2014/main" id="{E142A138-E49E-CE46-B626-C8DA55B33072}"/>
              </a:ext>
            </a:extLst>
          </p:cNvPr>
          <p:cNvSpPr txBox="1">
            <a:spLocks/>
          </p:cNvSpPr>
          <p:nvPr/>
        </p:nvSpPr>
        <p:spPr>
          <a:xfrm>
            <a:off x="662473" y="923026"/>
            <a:ext cx="9553090" cy="1592249"/>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endParaRPr lang="en-US" sz="3600" b="1" dirty="0">
              <a:solidFill>
                <a:srgbClr val="005A8B"/>
              </a:solidFill>
              <a:latin typeface="Calibri" panose="020F0502020204030204"/>
              <a:ea typeface="+mn-ea"/>
              <a:cs typeface="+mn-cs"/>
            </a:endParaRPr>
          </a:p>
          <a:p>
            <a:pPr>
              <a:lnSpc>
                <a:spcPct val="100000"/>
              </a:lnSpc>
              <a:spcBef>
                <a:spcPts val="0"/>
              </a:spcBef>
              <a:defRPr/>
            </a:pPr>
            <a:r>
              <a:rPr lang="en-US" sz="3600" b="1" dirty="0">
                <a:solidFill>
                  <a:srgbClr val="005A8B"/>
                </a:solidFill>
                <a:latin typeface="Calibri" panose="020F0502020204030204"/>
                <a:ea typeface="+mn-ea"/>
                <a:cs typeface="+mn-cs"/>
              </a:rPr>
              <a:t>Charter Review Committee Overview</a:t>
            </a:r>
            <a:endParaRPr lang="en-US" sz="3500" b="1" dirty="0">
              <a:solidFill>
                <a:srgbClr val="005A8B"/>
              </a:solidFill>
              <a:latin typeface="Calibri" panose="020F0502020204030204"/>
              <a:ea typeface="+mn-ea"/>
              <a:cs typeface="+mn-cs"/>
            </a:endParaRPr>
          </a:p>
          <a:p>
            <a:pPr>
              <a:lnSpc>
                <a:spcPct val="100000"/>
              </a:lnSpc>
              <a:spcBef>
                <a:spcPts val="0"/>
              </a:spcBef>
              <a:defRPr/>
            </a:pPr>
            <a:r>
              <a:rPr lang="en-US" sz="2600" b="1" dirty="0">
                <a:solidFill>
                  <a:srgbClr val="005A8B"/>
                </a:solidFill>
                <a:latin typeface="Calibri" panose="020F0502020204030204"/>
                <a:ea typeface="+mn-ea"/>
                <a:cs typeface="+mn-cs"/>
              </a:rPr>
              <a:t>Town of Williamstown</a:t>
            </a:r>
          </a:p>
        </p:txBody>
      </p:sp>
      <p:sp>
        <p:nvSpPr>
          <p:cNvPr id="14" name="Text Box 6">
            <a:extLst>
              <a:ext uri="{FF2B5EF4-FFF2-40B4-BE49-F238E27FC236}">
                <a16:creationId xmlns:a16="http://schemas.microsoft.com/office/drawing/2014/main" id="{C62AADAD-6047-5743-B423-B422E02FC749}"/>
              </a:ext>
            </a:extLst>
          </p:cNvPr>
          <p:cNvSpPr txBox="1">
            <a:spLocks noChangeArrowheads="1"/>
          </p:cNvSpPr>
          <p:nvPr/>
        </p:nvSpPr>
        <p:spPr bwMode="auto">
          <a:xfrm>
            <a:off x="662473" y="5591174"/>
            <a:ext cx="7878766" cy="906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chorCtr="0"/>
          <a:lstStyle>
            <a:lvl1pPr>
              <a:defRPr sz="2400">
                <a:solidFill>
                  <a:schemeClr val="tx1"/>
                </a:solidFill>
                <a:latin typeface="Arial" panose="020B0604020202020204" pitchFamily="34" charset="0"/>
                <a:ea typeface="ヒラギノ角ゴ Pro W3" panose="020B0300000000000000" pitchFamily="34" charset="-128"/>
              </a:defRPr>
            </a:lvl1pPr>
            <a:lvl2pPr marL="37931725" indent="-37474525">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en-US" altLang="en-US" sz="2600" b="1" baseline="-25000">
                <a:solidFill>
                  <a:srgbClr val="005A8B"/>
                </a:solidFill>
                <a:latin typeface="+mn-lt"/>
                <a:ea typeface="ＭＳ Ｐゴシック" panose="020B0600070205080204" pitchFamily="34" charset="-128"/>
              </a:rPr>
              <a:t>EDWARD J. COLLINS, JR. CENTER FOR PUBLIC MANAGEMENT</a:t>
            </a:r>
          </a:p>
          <a:p>
            <a:r>
              <a:rPr lang="en-US" altLang="en-US" sz="2200" baseline="-25000">
                <a:solidFill>
                  <a:srgbClr val="005A8B"/>
                </a:solidFill>
                <a:latin typeface="+mn-lt"/>
                <a:ea typeface="ＭＳ Ｐゴシック" panose="020B0600070205080204" pitchFamily="34" charset="-128"/>
              </a:rPr>
              <a:t>JOHN W. McCORMACK GRADUATE SCHOOL OF POLICY AND GLOBAL STUDIES</a:t>
            </a:r>
          </a:p>
          <a:p>
            <a:r>
              <a:rPr lang="en-US" altLang="en-US" sz="2200" baseline="-25000">
                <a:solidFill>
                  <a:srgbClr val="005A8B"/>
                </a:solidFill>
                <a:latin typeface="+mn-lt"/>
                <a:ea typeface="ＭＳ Ｐゴシック" panose="020B0600070205080204" pitchFamily="34" charset="-128"/>
              </a:rPr>
              <a:t>UNIVERSITY OF MASSACHUSETTS BOSTON</a:t>
            </a:r>
          </a:p>
        </p:txBody>
      </p:sp>
      <p:cxnSp>
        <p:nvCxnSpPr>
          <p:cNvPr id="15" name="Straight Connector 14">
            <a:extLst>
              <a:ext uri="{FF2B5EF4-FFF2-40B4-BE49-F238E27FC236}">
                <a16:creationId xmlns:a16="http://schemas.microsoft.com/office/drawing/2014/main" id="{61B3C13C-40F3-104E-B126-AF18730239FC}"/>
              </a:ext>
            </a:extLst>
          </p:cNvPr>
          <p:cNvCxnSpPr>
            <a:cxnSpLocks/>
          </p:cNvCxnSpPr>
          <p:nvPr/>
        </p:nvCxnSpPr>
        <p:spPr>
          <a:xfrm>
            <a:off x="662473" y="2608584"/>
            <a:ext cx="6490996" cy="0"/>
          </a:xfrm>
          <a:prstGeom prst="line">
            <a:avLst/>
          </a:prstGeom>
          <a:ln w="25400">
            <a:solidFill>
              <a:srgbClr val="A0CFEB"/>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D51BF155-FC79-BF49-98BF-FDF8E473DD0C}"/>
              </a:ext>
            </a:extLst>
          </p:cNvPr>
          <p:cNvSpPr txBox="1">
            <a:spLocks/>
          </p:cNvSpPr>
          <p:nvPr/>
        </p:nvSpPr>
        <p:spPr>
          <a:xfrm>
            <a:off x="662472" y="2847714"/>
            <a:ext cx="10804313" cy="2375911"/>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dirty="0">
                <a:solidFill>
                  <a:srgbClr val="005A8B"/>
                </a:solidFill>
              </a:rPr>
              <a:t>Thursday, December 1, 2022</a:t>
            </a:r>
          </a:p>
          <a:p>
            <a:pPr marL="0" indent="0" algn="ctr">
              <a:buNone/>
            </a:pPr>
            <a:endParaRPr lang="en-US" sz="2400" dirty="0">
              <a:solidFill>
                <a:srgbClr val="005A8B"/>
              </a:solidFill>
              <a:latin typeface="+mj-lt"/>
            </a:endParaRPr>
          </a:p>
          <a:p>
            <a:pPr marL="0" indent="0" algn="ctr">
              <a:buNone/>
            </a:pPr>
            <a:r>
              <a:rPr lang="en-US" sz="2400" b="1" dirty="0">
                <a:solidFill>
                  <a:srgbClr val="005A8B"/>
                </a:solidFill>
              </a:rPr>
              <a:t>Michael Ward, Director</a:t>
            </a:r>
          </a:p>
          <a:p>
            <a:pPr marL="0" indent="0" algn="ctr">
              <a:buNone/>
            </a:pPr>
            <a:r>
              <a:rPr lang="en-US" sz="2400" b="1" dirty="0">
                <a:solidFill>
                  <a:srgbClr val="005A8B"/>
                </a:solidFill>
              </a:rPr>
              <a:t>Marilyn </a:t>
            </a:r>
            <a:r>
              <a:rPr lang="en-US" sz="2400" b="1" dirty="0" err="1">
                <a:solidFill>
                  <a:srgbClr val="005A8B"/>
                </a:solidFill>
              </a:rPr>
              <a:t>Contreas</a:t>
            </a:r>
            <a:r>
              <a:rPr lang="en-US" sz="2400" b="1" dirty="0">
                <a:solidFill>
                  <a:srgbClr val="005A8B"/>
                </a:solidFill>
              </a:rPr>
              <a:t>, Senior Associate</a:t>
            </a:r>
          </a:p>
          <a:p>
            <a:pPr marL="0" indent="0" algn="ctr">
              <a:buNone/>
            </a:pPr>
            <a:r>
              <a:rPr lang="en-US" sz="2400" b="1" dirty="0">
                <a:solidFill>
                  <a:srgbClr val="005A8B"/>
                </a:solidFill>
              </a:rPr>
              <a:t>Patricia Lloyd, Associate</a:t>
            </a:r>
          </a:p>
          <a:p>
            <a:pPr marL="0" indent="0">
              <a:buNone/>
            </a:pPr>
            <a:endParaRPr lang="en-US" sz="2400" dirty="0">
              <a:solidFill>
                <a:srgbClr val="005A8B"/>
              </a:solidFill>
              <a:latin typeface="+mj-lt"/>
            </a:endParaRPr>
          </a:p>
          <a:p>
            <a:pPr marL="0" indent="0">
              <a:buNone/>
            </a:pPr>
            <a:endParaRPr lang="en-US" sz="2400" dirty="0">
              <a:solidFill>
                <a:srgbClr val="005A8B"/>
              </a:solidFill>
              <a:latin typeface="+mj-lt"/>
            </a:endParaRPr>
          </a:p>
          <a:p>
            <a:pPr marL="0" indent="0">
              <a:buNone/>
            </a:pPr>
            <a:endParaRPr lang="en-US" sz="2400" dirty="0">
              <a:solidFill>
                <a:srgbClr val="005A8B"/>
              </a:solidFill>
              <a:latin typeface="+mj-lt"/>
            </a:endParaRPr>
          </a:p>
        </p:txBody>
      </p:sp>
    </p:spTree>
    <p:extLst>
      <p:ext uri="{BB962C8B-B14F-4D97-AF65-F5344CB8AC3E}">
        <p14:creationId xmlns:p14="http://schemas.microsoft.com/office/powerpoint/2010/main" val="973779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pPr marL="0" indent="0">
              <a:buNone/>
            </a:pPr>
            <a:r>
              <a:rPr lang="en-US" sz="2400" dirty="0">
                <a:ea typeface="Calibri"/>
                <a:cs typeface="Calibri"/>
              </a:rPr>
              <a:t>While not as prevalent yet, we are also seeing:</a:t>
            </a:r>
          </a:p>
          <a:p>
            <a:r>
              <a:rPr lang="en-US" sz="2400" dirty="0">
                <a:ea typeface="Calibri"/>
                <a:cs typeface="Calibri"/>
              </a:rPr>
              <a:t>Removal of gender references in charter provisions</a:t>
            </a:r>
          </a:p>
          <a:p>
            <a:r>
              <a:rPr lang="en-US" sz="2400" dirty="0">
                <a:ea typeface="Calibri"/>
                <a:cs typeface="Calibri"/>
              </a:rPr>
              <a:t>Removal of residency requirements for certain officers</a:t>
            </a:r>
          </a:p>
          <a:p>
            <a:r>
              <a:rPr lang="en-US" sz="2400" dirty="0">
                <a:ea typeface="Calibri"/>
                <a:cs typeface="Calibri"/>
              </a:rPr>
              <a:t>Mechanisms for assuring the charter is enforced</a:t>
            </a:r>
          </a:p>
          <a:p>
            <a:r>
              <a:rPr lang="en-US" sz="2400" dirty="0">
                <a:ea typeface="Calibri"/>
                <a:cs typeface="Calibri"/>
              </a:rPr>
              <a:t>Defining coordination of emergency management activities/resources</a:t>
            </a:r>
          </a:p>
          <a:p>
            <a:r>
              <a:rPr lang="en-US" sz="2400" dirty="0">
                <a:ea typeface="Calibri"/>
                <a:cs typeface="Calibri"/>
              </a:rPr>
              <a:t>Emphasis on how residents may participate and stay informed on town policies, functions, activities, etc., which may include development of a community engagement strategy</a:t>
            </a:r>
          </a:p>
          <a:p>
            <a:pPr marL="0" indent="0">
              <a:buNone/>
            </a:pPr>
            <a:endParaRPr lang="en-US" sz="2400" dirty="0">
              <a:ea typeface="Calibri"/>
              <a:cs typeface="Calibri"/>
            </a:endParaRPr>
          </a:p>
          <a:p>
            <a:pPr marL="0" indent="0">
              <a:buNone/>
            </a:pPr>
            <a:r>
              <a:rPr lang="en-US" sz="2400" dirty="0">
                <a:ea typeface="Calibri"/>
                <a:cs typeface="Calibri"/>
              </a:rPr>
              <a:t>The Collins Center can help facilitate the Committee’s analysis of predominant and emerging trends, including discussing best practices and providing sample language.</a:t>
            </a: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Emerging Trends</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10</a:t>
            </a:fld>
            <a:endParaRPr lang="en-US" sz="1800" b="1" dirty="0">
              <a:solidFill>
                <a:schemeClr val="tx1"/>
              </a:solidFill>
            </a:endParaRPr>
          </a:p>
        </p:txBody>
      </p:sp>
    </p:spTree>
    <p:extLst>
      <p:ext uri="{BB962C8B-B14F-4D97-AF65-F5344CB8AC3E}">
        <p14:creationId xmlns:p14="http://schemas.microsoft.com/office/powerpoint/2010/main" val="2410373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DE7ACD-4982-4BFD-9BA7-84A8D9BE124A}"/>
              </a:ext>
            </a:extLst>
          </p:cNvPr>
          <p:cNvSpPr/>
          <p:nvPr/>
        </p:nvSpPr>
        <p:spPr>
          <a:xfrm>
            <a:off x="1524000" y="1709576"/>
            <a:ext cx="9144000" cy="2442117"/>
          </a:xfrm>
          <a:prstGeom prst="rect">
            <a:avLst/>
          </a:prstGeom>
          <a:solidFill>
            <a:schemeClr val="tx2">
              <a:lumMod val="20000"/>
              <a:lumOff val="80000"/>
            </a:schemeClr>
          </a:solidFill>
          <a:ln>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D89A77FA-A254-47C9-8B69-C32FDA8B89DD}"/>
              </a:ext>
            </a:extLst>
          </p:cNvPr>
          <p:cNvSpPr>
            <a:spLocks noGrp="1"/>
          </p:cNvSpPr>
          <p:nvPr>
            <p:ph type="title"/>
          </p:nvPr>
        </p:nvSpPr>
        <p:spPr>
          <a:xfrm>
            <a:off x="1905000" y="1371600"/>
            <a:ext cx="7924800" cy="3274592"/>
          </a:xfrm>
        </p:spPr>
        <p:txBody>
          <a:bodyPr vert="horz" lIns="91440" tIns="45720" rIns="91440" bIns="45720" rtlCol="0" anchor="ctr">
            <a:normAutofit/>
          </a:bodyPr>
          <a:lstStyle/>
          <a:p>
            <a:pPr algn="ctr"/>
            <a:r>
              <a:rPr lang="en-US" sz="5400" b="1" dirty="0">
                <a:latin typeface="+mn-lt"/>
              </a:rPr>
              <a:t>Forms of Town Government Available to Williamstown</a:t>
            </a:r>
          </a:p>
        </p:txBody>
      </p:sp>
      <p:sp>
        <p:nvSpPr>
          <p:cNvPr id="3" name="Slide Number Placeholder 2">
            <a:extLst>
              <a:ext uri="{FF2B5EF4-FFF2-40B4-BE49-F238E27FC236}">
                <a16:creationId xmlns:a16="http://schemas.microsoft.com/office/drawing/2014/main" id="{95B091BD-71CB-49B0-B762-1E83609DEAA4}"/>
              </a:ext>
            </a:extLst>
          </p:cNvPr>
          <p:cNvSpPr>
            <a:spLocks noGrp="1"/>
          </p:cNvSpPr>
          <p:nvPr>
            <p:ph type="sldNum" sz="quarter" idx="12"/>
          </p:nvPr>
        </p:nvSpPr>
        <p:spPr>
          <a:xfrm>
            <a:off x="7981950" y="6492241"/>
            <a:ext cx="2057400" cy="365125"/>
          </a:xfrm>
        </p:spPr>
        <p:txBody>
          <a:bodyPr vert="horz" lIns="91440" tIns="45720" rIns="91440" bIns="45720" rtlCol="0" anchor="ctr">
            <a:normAutofit/>
          </a:bodyPr>
          <a:lstStyle/>
          <a:p>
            <a:pPr>
              <a:spcAft>
                <a:spcPts val="600"/>
              </a:spcAft>
              <a:defRPr/>
            </a:pPr>
            <a:fld id="{7FB2B81F-533F-4D6A-AAD2-AD426A17A9F4}" type="slidenum">
              <a:rPr lang="en-US" sz="900">
                <a:solidFill>
                  <a:prstClr val="black">
                    <a:tint val="75000"/>
                  </a:prstClr>
                </a:solidFill>
                <a:latin typeface="Calibri" panose="020F0502020204030204"/>
              </a:rPr>
              <a:pPr>
                <a:spcAft>
                  <a:spcPts val="600"/>
                </a:spcAft>
                <a:defRPr/>
              </a:pPr>
              <a:t>11</a:t>
            </a:fld>
            <a:endParaRPr lang="en-US" sz="900">
              <a:solidFill>
                <a:prstClr val="black">
                  <a:tint val="75000"/>
                </a:prstClr>
              </a:solidFill>
              <a:latin typeface="Calibri" panose="020F0502020204030204"/>
            </a:endParaRPr>
          </a:p>
        </p:txBody>
      </p:sp>
      <p:pic>
        <p:nvPicPr>
          <p:cNvPr id="4" name="Picture 3">
            <a:extLst>
              <a:ext uri="{FF2B5EF4-FFF2-40B4-BE49-F238E27FC236}">
                <a16:creationId xmlns:a16="http://schemas.microsoft.com/office/drawing/2014/main" id="{E0EEA2AD-C566-4EED-B25A-CE9DD5527E72}"/>
              </a:ext>
            </a:extLst>
          </p:cNvPr>
          <p:cNvPicPr>
            <a:picLocks noChangeAspect="1"/>
          </p:cNvPicPr>
          <p:nvPr/>
        </p:nvPicPr>
        <p:blipFill>
          <a:blip r:embed="rId2"/>
          <a:stretch>
            <a:fillRect/>
          </a:stretch>
        </p:blipFill>
        <p:spPr>
          <a:xfrm>
            <a:off x="8680704" y="0"/>
            <a:ext cx="1987296" cy="6858000"/>
          </a:xfrm>
          <a:prstGeom prst="rect">
            <a:avLst/>
          </a:prstGeom>
        </p:spPr>
      </p:pic>
    </p:spTree>
    <p:extLst>
      <p:ext uri="{BB962C8B-B14F-4D97-AF65-F5344CB8AC3E}">
        <p14:creationId xmlns:p14="http://schemas.microsoft.com/office/powerpoint/2010/main" val="352362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pPr marL="0" indent="0">
              <a:buNone/>
            </a:pPr>
            <a:endParaRPr lang="en-US" dirty="0">
              <a:ea typeface="Calibri"/>
              <a:cs typeface="Calibri"/>
            </a:endParaRPr>
          </a:p>
          <a:p>
            <a:r>
              <a:rPr lang="en-US" dirty="0">
                <a:ea typeface="Calibri"/>
                <a:cs typeface="Calibri"/>
              </a:rPr>
              <a:t>Williamstown’s population size allows for either an Open or Representative Town meeting. </a:t>
            </a:r>
          </a:p>
          <a:p>
            <a:r>
              <a:rPr lang="en-US" dirty="0">
                <a:ea typeface="Calibri"/>
                <a:cs typeface="Calibri"/>
              </a:rPr>
              <a:t>At least 6,000 residents are required to form a Representative Town Meeting. </a:t>
            </a:r>
          </a:p>
          <a:p>
            <a:r>
              <a:rPr lang="en-US" dirty="0">
                <a:ea typeface="Calibri"/>
                <a:cs typeface="Calibri"/>
              </a:rPr>
              <a:t>Williamstown currently has approximately 7,500 residents. </a:t>
            </a:r>
          </a:p>
          <a:p>
            <a:r>
              <a:rPr lang="en-US" dirty="0">
                <a:ea typeface="Calibri"/>
                <a:cs typeface="Calibri"/>
              </a:rPr>
              <a:t>Some towns have changed to a town council-manager form of government. However, while allowed to use the term town, these are actually city forms of government. At least 12,000 required for a City government.</a:t>
            </a: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Open or Representative Town Meeting</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12</a:t>
            </a:fld>
            <a:endParaRPr lang="en-US" sz="1800" b="1" dirty="0">
              <a:solidFill>
                <a:schemeClr val="tx1"/>
              </a:solidFill>
            </a:endParaRPr>
          </a:p>
        </p:txBody>
      </p:sp>
    </p:spTree>
    <p:extLst>
      <p:ext uri="{BB962C8B-B14F-4D97-AF65-F5344CB8AC3E}">
        <p14:creationId xmlns:p14="http://schemas.microsoft.com/office/powerpoint/2010/main" val="3106455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pPr marL="0" indent="0">
              <a:buNone/>
            </a:pPr>
            <a:r>
              <a:rPr lang="en-US" sz="2400" dirty="0">
                <a:ea typeface="Calibri"/>
                <a:cs typeface="Calibri"/>
              </a:rPr>
              <a:t>Some benefits of Open Town Meeting:</a:t>
            </a:r>
          </a:p>
          <a:p>
            <a:r>
              <a:rPr lang="en-US" sz="2400" dirty="0">
                <a:ea typeface="Calibri"/>
                <a:cs typeface="Calibri"/>
              </a:rPr>
              <a:t>Direct representation</a:t>
            </a:r>
          </a:p>
          <a:p>
            <a:r>
              <a:rPr lang="en-US" sz="2400" dirty="0">
                <a:ea typeface="Calibri"/>
                <a:cs typeface="Calibri"/>
              </a:rPr>
              <a:t>Creating a tradition of broad engagement in government</a:t>
            </a:r>
          </a:p>
          <a:p>
            <a:r>
              <a:rPr lang="en-US" sz="2400" dirty="0">
                <a:ea typeface="Calibri"/>
                <a:cs typeface="Calibri"/>
              </a:rPr>
              <a:t>Each resident has one vote and a say in the town’s administration</a:t>
            </a:r>
          </a:p>
          <a:p>
            <a:pPr marL="0" indent="0">
              <a:buNone/>
            </a:pPr>
            <a:endParaRPr lang="en-US" sz="2400" dirty="0">
              <a:ea typeface="Calibri"/>
              <a:cs typeface="Calibri"/>
            </a:endParaRPr>
          </a:p>
          <a:p>
            <a:pPr marL="0" indent="0">
              <a:buNone/>
            </a:pPr>
            <a:r>
              <a:rPr lang="en-US" sz="2400" dirty="0">
                <a:ea typeface="Calibri"/>
                <a:cs typeface="Calibri"/>
              </a:rPr>
              <a:t>Some potential issues with Open Town Meeting:</a:t>
            </a:r>
          </a:p>
          <a:p>
            <a:r>
              <a:rPr lang="en-US" sz="2400" dirty="0">
                <a:ea typeface="Calibri"/>
                <a:cs typeface="Calibri"/>
              </a:rPr>
              <a:t>Difficulty meeting quorums</a:t>
            </a:r>
          </a:p>
          <a:p>
            <a:r>
              <a:rPr lang="en-US" sz="2400" dirty="0">
                <a:ea typeface="Calibri"/>
                <a:cs typeface="Calibri"/>
              </a:rPr>
              <a:t>Disenfranchisement of those who cannot attend Town Meeting</a:t>
            </a:r>
          </a:p>
          <a:p>
            <a:r>
              <a:rPr lang="en-US" sz="2400" dirty="0">
                <a:ea typeface="Calibri"/>
                <a:cs typeface="Calibri"/>
              </a:rPr>
              <a:t>Potential for special interest groups to dominate certain issues</a:t>
            </a:r>
          </a:p>
          <a:p>
            <a:r>
              <a:rPr lang="en-US" sz="2400" dirty="0">
                <a:ea typeface="Calibri"/>
                <a:cs typeface="Calibri"/>
              </a:rPr>
              <a:t>Increased need for Special Meetings</a:t>
            </a:r>
          </a:p>
          <a:p>
            <a:r>
              <a:rPr lang="en-US" sz="2400" dirty="0">
                <a:ea typeface="Calibri"/>
                <a:cs typeface="Calibri"/>
              </a:rPr>
              <a:t>Lengthy meetings when attendance and discussion is robust</a:t>
            </a:r>
          </a:p>
          <a:p>
            <a:pPr marL="0" indent="0">
              <a:buNone/>
            </a:pPr>
            <a:endParaRPr lang="en-US" dirty="0">
              <a:ea typeface="Calibri"/>
              <a:cs typeface="Calibri"/>
            </a:endParaRPr>
          </a:p>
          <a:p>
            <a:endParaRPr lang="en-US" dirty="0">
              <a:ea typeface="Calibri"/>
              <a:cs typeface="Calibri"/>
            </a:endParaRP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Open or Representative Town Meeting</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13</a:t>
            </a:fld>
            <a:endParaRPr lang="en-US" sz="1800" b="1" dirty="0">
              <a:solidFill>
                <a:schemeClr val="tx1"/>
              </a:solidFill>
            </a:endParaRPr>
          </a:p>
        </p:txBody>
      </p:sp>
    </p:spTree>
    <p:extLst>
      <p:ext uri="{BB962C8B-B14F-4D97-AF65-F5344CB8AC3E}">
        <p14:creationId xmlns:p14="http://schemas.microsoft.com/office/powerpoint/2010/main" val="178864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pPr marL="0" indent="0">
              <a:buNone/>
            </a:pPr>
            <a:r>
              <a:rPr lang="en-US" dirty="0">
                <a:ea typeface="Calibri"/>
                <a:cs typeface="Calibri"/>
              </a:rPr>
              <a:t>Potential solutions to Open Town Meeting concerns:</a:t>
            </a:r>
          </a:p>
          <a:p>
            <a:pPr marL="0" indent="0">
              <a:buNone/>
            </a:pPr>
            <a:endParaRPr lang="en-US" dirty="0">
              <a:ea typeface="Calibri"/>
              <a:cs typeface="Calibri"/>
            </a:endParaRPr>
          </a:p>
          <a:p>
            <a:r>
              <a:rPr lang="en-US" dirty="0">
                <a:ea typeface="Calibri"/>
                <a:cs typeface="Calibri"/>
              </a:rPr>
              <a:t>Scheduling at least two Town Meetings annually</a:t>
            </a:r>
          </a:p>
          <a:p>
            <a:r>
              <a:rPr lang="en-US" dirty="0">
                <a:ea typeface="Calibri"/>
                <a:cs typeface="Calibri"/>
              </a:rPr>
              <a:t>Adopting a zero quorum so meeting can proceed despite low attendance</a:t>
            </a:r>
          </a:p>
          <a:p>
            <a:r>
              <a:rPr lang="en-US" dirty="0">
                <a:ea typeface="Calibri"/>
                <a:cs typeface="Calibri"/>
              </a:rPr>
              <a:t>Consider adoption of a Representative Town Meeting </a:t>
            </a:r>
          </a:p>
          <a:p>
            <a:endParaRPr lang="en-US" dirty="0">
              <a:ea typeface="Calibri"/>
              <a:cs typeface="Calibri"/>
            </a:endParaRP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Open or Representative Town Meeting</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14</a:t>
            </a:fld>
            <a:endParaRPr lang="en-US" sz="1800" b="1" dirty="0">
              <a:solidFill>
                <a:schemeClr val="tx1"/>
              </a:solidFill>
            </a:endParaRPr>
          </a:p>
        </p:txBody>
      </p:sp>
    </p:spTree>
    <p:extLst>
      <p:ext uri="{BB962C8B-B14F-4D97-AF65-F5344CB8AC3E}">
        <p14:creationId xmlns:p14="http://schemas.microsoft.com/office/powerpoint/2010/main" val="507412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pPr marL="0" indent="0">
              <a:buNone/>
            </a:pPr>
            <a:r>
              <a:rPr lang="en-US" dirty="0">
                <a:ea typeface="Calibri"/>
                <a:cs typeface="Calibri"/>
              </a:rPr>
              <a:t>Representative Town Meeting features:</a:t>
            </a:r>
          </a:p>
          <a:p>
            <a:pPr marL="0" indent="0">
              <a:buNone/>
            </a:pPr>
            <a:endParaRPr lang="en-US" dirty="0">
              <a:ea typeface="Calibri"/>
              <a:cs typeface="Calibri"/>
            </a:endParaRPr>
          </a:p>
          <a:p>
            <a:r>
              <a:rPr lang="en-US" dirty="0">
                <a:ea typeface="Calibri"/>
                <a:cs typeface="Calibri"/>
              </a:rPr>
              <a:t>Usually elected for staggered 3-year terms by each precinct</a:t>
            </a:r>
          </a:p>
          <a:p>
            <a:r>
              <a:rPr lang="en-US" dirty="0">
                <a:ea typeface="Calibri"/>
                <a:cs typeface="Calibri"/>
              </a:rPr>
              <a:t>Size of Representative Town Meetings varies greatly from about 50 to 300 members. Size does not necessarily equate with population of town.</a:t>
            </a:r>
          </a:p>
          <a:p>
            <a:r>
              <a:rPr lang="en-US" dirty="0">
                <a:ea typeface="Calibri"/>
                <a:cs typeface="Calibri"/>
              </a:rPr>
              <a:t>Consider Williamstown’s own experience with town meeting attendance if determining number of Town Meeting members</a:t>
            </a:r>
          </a:p>
          <a:p>
            <a:endParaRPr lang="en-US" dirty="0">
              <a:ea typeface="Calibri"/>
              <a:cs typeface="Calibri"/>
            </a:endParaRPr>
          </a:p>
          <a:p>
            <a:endParaRPr lang="en-US" dirty="0">
              <a:ea typeface="Calibri"/>
              <a:cs typeface="Calibri"/>
            </a:endParaRP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Representative Town Meeting</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15</a:t>
            </a:fld>
            <a:endParaRPr lang="en-US" sz="1800" b="1" dirty="0">
              <a:solidFill>
                <a:schemeClr val="tx1"/>
              </a:solidFill>
            </a:endParaRPr>
          </a:p>
        </p:txBody>
      </p:sp>
    </p:spTree>
    <p:extLst>
      <p:ext uri="{BB962C8B-B14F-4D97-AF65-F5344CB8AC3E}">
        <p14:creationId xmlns:p14="http://schemas.microsoft.com/office/powerpoint/2010/main" val="239253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endParaRPr lang="en-US" dirty="0">
              <a:ea typeface="Calibri"/>
              <a:cs typeface="Calibri"/>
            </a:endParaRPr>
          </a:p>
          <a:p>
            <a:r>
              <a:rPr lang="en-US" dirty="0">
                <a:ea typeface="Calibri"/>
                <a:cs typeface="Calibri"/>
              </a:rPr>
              <a:t>More towns moving to a more centralized management with town manager/administrator providing coordination and oversight to ensure effective and efficient town operations</a:t>
            </a:r>
          </a:p>
          <a:p>
            <a:r>
              <a:rPr lang="en-US" dirty="0">
                <a:ea typeface="Calibri"/>
                <a:cs typeface="Calibri"/>
              </a:rPr>
              <a:t>Williamstown has already achieved this aim but may make some modest changes to meet new challenges going forward</a:t>
            </a:r>
          </a:p>
          <a:p>
            <a:r>
              <a:rPr lang="en-US" dirty="0">
                <a:ea typeface="Calibri"/>
                <a:cs typeface="Calibri"/>
              </a:rPr>
              <a:t>Examples include examining the town manager’s authority to hire staff, organize departments and implement policies</a:t>
            </a: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Town Management</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16</a:t>
            </a:fld>
            <a:endParaRPr lang="en-US" sz="1800" b="1" dirty="0">
              <a:solidFill>
                <a:schemeClr val="tx1"/>
              </a:solidFill>
            </a:endParaRPr>
          </a:p>
        </p:txBody>
      </p:sp>
    </p:spTree>
    <p:extLst>
      <p:ext uri="{BB962C8B-B14F-4D97-AF65-F5344CB8AC3E}">
        <p14:creationId xmlns:p14="http://schemas.microsoft.com/office/powerpoint/2010/main" val="3503279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DE7ACD-4982-4BFD-9BA7-84A8D9BE124A}"/>
              </a:ext>
            </a:extLst>
          </p:cNvPr>
          <p:cNvSpPr/>
          <p:nvPr/>
        </p:nvSpPr>
        <p:spPr>
          <a:xfrm>
            <a:off x="1524000" y="1709576"/>
            <a:ext cx="9144000" cy="2442117"/>
          </a:xfrm>
          <a:prstGeom prst="rect">
            <a:avLst/>
          </a:prstGeom>
          <a:solidFill>
            <a:schemeClr val="tx2">
              <a:lumMod val="20000"/>
              <a:lumOff val="80000"/>
            </a:schemeClr>
          </a:solidFill>
          <a:ln>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D89A77FA-A254-47C9-8B69-C32FDA8B89DD}"/>
              </a:ext>
            </a:extLst>
          </p:cNvPr>
          <p:cNvSpPr>
            <a:spLocks noGrp="1"/>
          </p:cNvSpPr>
          <p:nvPr>
            <p:ph type="title"/>
          </p:nvPr>
        </p:nvSpPr>
        <p:spPr>
          <a:xfrm>
            <a:off x="1905000" y="1371600"/>
            <a:ext cx="7924800" cy="3274592"/>
          </a:xfrm>
        </p:spPr>
        <p:txBody>
          <a:bodyPr vert="horz" lIns="91440" tIns="45720" rIns="91440" bIns="45720" rtlCol="0" anchor="ctr">
            <a:normAutofit/>
          </a:bodyPr>
          <a:lstStyle/>
          <a:p>
            <a:pPr algn="ctr"/>
            <a:r>
              <a:rPr lang="en-US" sz="5400" b="1" dirty="0">
                <a:latin typeface="+mn-lt"/>
              </a:rPr>
              <a:t>Guiding Precepts</a:t>
            </a:r>
          </a:p>
        </p:txBody>
      </p:sp>
      <p:sp>
        <p:nvSpPr>
          <p:cNvPr id="3" name="Slide Number Placeholder 2">
            <a:extLst>
              <a:ext uri="{FF2B5EF4-FFF2-40B4-BE49-F238E27FC236}">
                <a16:creationId xmlns:a16="http://schemas.microsoft.com/office/drawing/2014/main" id="{95B091BD-71CB-49B0-B762-1E83609DEAA4}"/>
              </a:ext>
            </a:extLst>
          </p:cNvPr>
          <p:cNvSpPr>
            <a:spLocks noGrp="1"/>
          </p:cNvSpPr>
          <p:nvPr>
            <p:ph type="sldNum" sz="quarter" idx="12"/>
          </p:nvPr>
        </p:nvSpPr>
        <p:spPr>
          <a:xfrm>
            <a:off x="7981950" y="6492241"/>
            <a:ext cx="2057400" cy="365125"/>
          </a:xfrm>
        </p:spPr>
        <p:txBody>
          <a:bodyPr vert="horz" lIns="91440" tIns="45720" rIns="91440" bIns="45720" rtlCol="0" anchor="ctr">
            <a:normAutofit/>
          </a:bodyPr>
          <a:lstStyle/>
          <a:p>
            <a:pPr>
              <a:spcAft>
                <a:spcPts val="600"/>
              </a:spcAft>
              <a:defRPr/>
            </a:pPr>
            <a:fld id="{7FB2B81F-533F-4D6A-AAD2-AD426A17A9F4}" type="slidenum">
              <a:rPr lang="en-US" sz="900">
                <a:solidFill>
                  <a:prstClr val="black">
                    <a:tint val="75000"/>
                  </a:prstClr>
                </a:solidFill>
                <a:latin typeface="Calibri" panose="020F0502020204030204"/>
              </a:rPr>
              <a:pPr>
                <a:spcAft>
                  <a:spcPts val="600"/>
                </a:spcAft>
                <a:defRPr/>
              </a:pPr>
              <a:t>17</a:t>
            </a:fld>
            <a:endParaRPr lang="en-US" sz="900">
              <a:solidFill>
                <a:prstClr val="black">
                  <a:tint val="75000"/>
                </a:prstClr>
              </a:solidFill>
              <a:latin typeface="Calibri" panose="020F0502020204030204"/>
            </a:endParaRPr>
          </a:p>
        </p:txBody>
      </p:sp>
      <p:pic>
        <p:nvPicPr>
          <p:cNvPr id="4" name="Picture 3">
            <a:extLst>
              <a:ext uri="{FF2B5EF4-FFF2-40B4-BE49-F238E27FC236}">
                <a16:creationId xmlns:a16="http://schemas.microsoft.com/office/drawing/2014/main" id="{E0EEA2AD-C566-4EED-B25A-CE9DD5527E72}"/>
              </a:ext>
            </a:extLst>
          </p:cNvPr>
          <p:cNvPicPr>
            <a:picLocks noChangeAspect="1"/>
          </p:cNvPicPr>
          <p:nvPr/>
        </p:nvPicPr>
        <p:blipFill>
          <a:blip r:embed="rId2"/>
          <a:stretch>
            <a:fillRect/>
          </a:stretch>
        </p:blipFill>
        <p:spPr>
          <a:xfrm>
            <a:off x="8680704" y="0"/>
            <a:ext cx="1987296" cy="6858000"/>
          </a:xfrm>
          <a:prstGeom prst="rect">
            <a:avLst/>
          </a:prstGeom>
        </p:spPr>
      </p:pic>
    </p:spTree>
    <p:extLst>
      <p:ext uri="{BB962C8B-B14F-4D97-AF65-F5344CB8AC3E}">
        <p14:creationId xmlns:p14="http://schemas.microsoft.com/office/powerpoint/2010/main" val="3883459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endParaRPr lang="en-US" sz="2400" b="1" u="sng" dirty="0">
              <a:ea typeface="Calibri"/>
              <a:cs typeface="Calibri"/>
            </a:endParaRPr>
          </a:p>
          <a:p>
            <a:r>
              <a:rPr lang="en-US" sz="2400" b="1" u="sng" dirty="0">
                <a:ea typeface="Calibri"/>
                <a:cs typeface="Calibri"/>
              </a:rPr>
              <a:t>CLARITY</a:t>
            </a:r>
            <a:r>
              <a:rPr lang="en-US" sz="2400" dirty="0">
                <a:ea typeface="Calibri"/>
                <a:cs typeface="Calibri"/>
              </a:rPr>
              <a:t>: Provisions should be clear, reflect current state law, and avoid possibility of multiple interpretations</a:t>
            </a:r>
          </a:p>
          <a:p>
            <a:r>
              <a:rPr lang="en-US" sz="2400" b="1" u="sng" dirty="0">
                <a:ea typeface="Calibri"/>
                <a:cs typeface="Calibri"/>
              </a:rPr>
              <a:t>CONSISTENCY</a:t>
            </a:r>
            <a:r>
              <a:rPr lang="en-US" sz="2400" dirty="0">
                <a:ea typeface="Calibri"/>
                <a:cs typeface="Calibri"/>
              </a:rPr>
              <a:t>: Provisions must be applied consistently. Wile bylaws may be serving the Town well, sometimes it is valuable to elevate them to the charter level so they will be more difficult to change and to promote consistency across all departments</a:t>
            </a:r>
          </a:p>
          <a:p>
            <a:r>
              <a:rPr lang="en-US" sz="2400" b="1" u="sng" dirty="0">
                <a:ea typeface="Calibri"/>
                <a:cs typeface="Calibri"/>
              </a:rPr>
              <a:t>COORDINATION</a:t>
            </a:r>
            <a:r>
              <a:rPr lang="en-US" sz="2400" dirty="0">
                <a:ea typeface="Calibri"/>
                <a:cs typeface="Calibri"/>
              </a:rPr>
              <a:t>: The Williamstown Charter implies that coordination of resources, staff, and boards is the role of the town manager. However, the committee may want to make clear the responsibilities for coordination with other levels of government and compliance with relevant regulations</a:t>
            </a:r>
          </a:p>
          <a:p>
            <a:r>
              <a:rPr lang="en-US" sz="2400" b="1" u="sng" dirty="0">
                <a:ea typeface="Calibri"/>
                <a:cs typeface="Calibri"/>
              </a:rPr>
              <a:t>ACCOUNTABILITY</a:t>
            </a:r>
            <a:r>
              <a:rPr lang="en-US" sz="2400" dirty="0">
                <a:ea typeface="Calibri"/>
                <a:cs typeface="Calibri"/>
              </a:rPr>
              <a:t>: The Charter must identify the responsibilities and authority of Town Meeting, the Select Board, and the Manager.</a:t>
            </a: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Guiding Precepts</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18</a:t>
            </a:fld>
            <a:endParaRPr lang="en-US" sz="1800" b="1" dirty="0">
              <a:solidFill>
                <a:schemeClr val="tx1"/>
              </a:solidFill>
            </a:endParaRPr>
          </a:p>
        </p:txBody>
      </p:sp>
    </p:spTree>
    <p:extLst>
      <p:ext uri="{BB962C8B-B14F-4D97-AF65-F5344CB8AC3E}">
        <p14:creationId xmlns:p14="http://schemas.microsoft.com/office/powerpoint/2010/main" val="2201362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DE7ACD-4982-4BFD-9BA7-84A8D9BE124A}"/>
              </a:ext>
            </a:extLst>
          </p:cNvPr>
          <p:cNvSpPr/>
          <p:nvPr/>
        </p:nvSpPr>
        <p:spPr>
          <a:xfrm>
            <a:off x="1524000" y="1709576"/>
            <a:ext cx="9144000" cy="2442117"/>
          </a:xfrm>
          <a:prstGeom prst="rect">
            <a:avLst/>
          </a:prstGeom>
          <a:solidFill>
            <a:schemeClr val="tx2">
              <a:lumMod val="20000"/>
              <a:lumOff val="80000"/>
            </a:schemeClr>
          </a:solidFill>
          <a:ln>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D89A77FA-A254-47C9-8B69-C32FDA8B89DD}"/>
              </a:ext>
            </a:extLst>
          </p:cNvPr>
          <p:cNvSpPr>
            <a:spLocks noGrp="1"/>
          </p:cNvSpPr>
          <p:nvPr>
            <p:ph type="title"/>
          </p:nvPr>
        </p:nvSpPr>
        <p:spPr>
          <a:xfrm>
            <a:off x="1905000" y="1371600"/>
            <a:ext cx="7924800" cy="3274592"/>
          </a:xfrm>
        </p:spPr>
        <p:txBody>
          <a:bodyPr vert="horz" lIns="91440" tIns="45720" rIns="91440" bIns="45720" rtlCol="0" anchor="ctr">
            <a:normAutofit/>
          </a:bodyPr>
          <a:lstStyle/>
          <a:p>
            <a:pPr algn="ctr"/>
            <a:r>
              <a:rPr lang="en-US" sz="5400" b="1" dirty="0">
                <a:latin typeface="+mn-lt"/>
              </a:rPr>
              <a:t>Questions/Issues for Further Study</a:t>
            </a:r>
          </a:p>
        </p:txBody>
      </p:sp>
      <p:sp>
        <p:nvSpPr>
          <p:cNvPr id="3" name="Slide Number Placeholder 2">
            <a:extLst>
              <a:ext uri="{FF2B5EF4-FFF2-40B4-BE49-F238E27FC236}">
                <a16:creationId xmlns:a16="http://schemas.microsoft.com/office/drawing/2014/main" id="{95B091BD-71CB-49B0-B762-1E83609DEAA4}"/>
              </a:ext>
            </a:extLst>
          </p:cNvPr>
          <p:cNvSpPr>
            <a:spLocks noGrp="1"/>
          </p:cNvSpPr>
          <p:nvPr>
            <p:ph type="sldNum" sz="quarter" idx="12"/>
          </p:nvPr>
        </p:nvSpPr>
        <p:spPr>
          <a:xfrm>
            <a:off x="7981950" y="6492241"/>
            <a:ext cx="2057400" cy="365125"/>
          </a:xfrm>
        </p:spPr>
        <p:txBody>
          <a:bodyPr vert="horz" lIns="91440" tIns="45720" rIns="91440" bIns="45720" rtlCol="0" anchor="ctr">
            <a:normAutofit/>
          </a:bodyPr>
          <a:lstStyle/>
          <a:p>
            <a:pPr>
              <a:spcAft>
                <a:spcPts val="600"/>
              </a:spcAft>
              <a:defRPr/>
            </a:pPr>
            <a:fld id="{7FB2B81F-533F-4D6A-AAD2-AD426A17A9F4}" type="slidenum">
              <a:rPr lang="en-US" sz="900">
                <a:solidFill>
                  <a:prstClr val="black">
                    <a:tint val="75000"/>
                  </a:prstClr>
                </a:solidFill>
                <a:latin typeface="Calibri" panose="020F0502020204030204"/>
              </a:rPr>
              <a:pPr>
                <a:spcAft>
                  <a:spcPts val="600"/>
                </a:spcAft>
                <a:defRPr/>
              </a:pPr>
              <a:t>19</a:t>
            </a:fld>
            <a:endParaRPr lang="en-US" sz="900">
              <a:solidFill>
                <a:prstClr val="black">
                  <a:tint val="75000"/>
                </a:prstClr>
              </a:solidFill>
              <a:latin typeface="Calibri" panose="020F0502020204030204"/>
            </a:endParaRPr>
          </a:p>
        </p:txBody>
      </p:sp>
      <p:pic>
        <p:nvPicPr>
          <p:cNvPr id="4" name="Picture 3">
            <a:extLst>
              <a:ext uri="{FF2B5EF4-FFF2-40B4-BE49-F238E27FC236}">
                <a16:creationId xmlns:a16="http://schemas.microsoft.com/office/drawing/2014/main" id="{E0EEA2AD-C566-4EED-B25A-CE9DD5527E72}"/>
              </a:ext>
            </a:extLst>
          </p:cNvPr>
          <p:cNvPicPr>
            <a:picLocks noChangeAspect="1"/>
          </p:cNvPicPr>
          <p:nvPr/>
        </p:nvPicPr>
        <p:blipFill>
          <a:blip r:embed="rId2"/>
          <a:stretch>
            <a:fillRect/>
          </a:stretch>
        </p:blipFill>
        <p:spPr>
          <a:xfrm>
            <a:off x="8680704" y="0"/>
            <a:ext cx="1987296" cy="6858000"/>
          </a:xfrm>
          <a:prstGeom prst="rect">
            <a:avLst/>
          </a:prstGeom>
        </p:spPr>
      </p:pic>
    </p:spTree>
    <p:extLst>
      <p:ext uri="{BB962C8B-B14F-4D97-AF65-F5344CB8AC3E}">
        <p14:creationId xmlns:p14="http://schemas.microsoft.com/office/powerpoint/2010/main" val="2650033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B66FA1-1F2B-0851-B610-61CFD943431B}"/>
              </a:ext>
            </a:extLst>
          </p:cNvPr>
          <p:cNvSpPr>
            <a:spLocks noGrp="1"/>
          </p:cNvSpPr>
          <p:nvPr>
            <p:ph idx="1"/>
          </p:nvPr>
        </p:nvSpPr>
        <p:spPr>
          <a:xfrm>
            <a:off x="1869937" y="1367555"/>
            <a:ext cx="8452130" cy="4525963"/>
          </a:xfrm>
        </p:spPr>
        <p:txBody>
          <a:bodyPr vert="horz" lIns="91440" tIns="45720" rIns="91440" bIns="45720" rtlCol="0" anchor="t">
            <a:normAutofit/>
          </a:bodyPr>
          <a:lstStyle/>
          <a:p>
            <a:r>
              <a:rPr lang="en-US" sz="3600" dirty="0">
                <a:cs typeface="Calibri"/>
              </a:rPr>
              <a:t>Collins Center Background</a:t>
            </a:r>
          </a:p>
          <a:p>
            <a:r>
              <a:rPr lang="en-US" sz="3600" dirty="0">
                <a:cs typeface="Calibri"/>
              </a:rPr>
              <a:t>Examples </a:t>
            </a:r>
            <a:r>
              <a:rPr lang="en-US" sz="3600">
                <a:cs typeface="Calibri"/>
              </a:rPr>
              <a:t>of proposed revisions</a:t>
            </a:r>
            <a:r>
              <a:rPr lang="en-US" sz="3600" dirty="0">
                <a:cs typeface="Calibri"/>
              </a:rPr>
              <a:t>/updates to Williamstown charter</a:t>
            </a:r>
          </a:p>
          <a:p>
            <a:r>
              <a:rPr lang="en-US" sz="3600" dirty="0">
                <a:cs typeface="Calibri"/>
              </a:rPr>
              <a:t>General trends in charters</a:t>
            </a:r>
          </a:p>
          <a:p>
            <a:r>
              <a:rPr lang="en-US" sz="3600" dirty="0">
                <a:cs typeface="Calibri"/>
              </a:rPr>
              <a:t>Benefits and detriments of forms of governments</a:t>
            </a:r>
          </a:p>
          <a:p>
            <a:r>
              <a:rPr lang="en-US" sz="3600" dirty="0">
                <a:cs typeface="Calibri"/>
              </a:rPr>
              <a:t>Questions/suggestions for further analysis </a:t>
            </a:r>
          </a:p>
        </p:txBody>
      </p:sp>
      <p:sp>
        <p:nvSpPr>
          <p:cNvPr id="4" name="Slide Number Placeholder 3">
            <a:extLst>
              <a:ext uri="{FF2B5EF4-FFF2-40B4-BE49-F238E27FC236}">
                <a16:creationId xmlns:a16="http://schemas.microsoft.com/office/drawing/2014/main" id="{94B89D4B-D933-6DA7-70A8-9E2DE627CD6A}"/>
              </a:ext>
            </a:extLst>
          </p:cNvPr>
          <p:cNvSpPr>
            <a:spLocks noGrp="1"/>
          </p:cNvSpPr>
          <p:nvPr>
            <p:ph type="sldNum" sz="quarter" idx="12"/>
          </p:nvPr>
        </p:nvSpPr>
        <p:spPr/>
        <p:txBody>
          <a:bodyPr/>
          <a:lstStyle/>
          <a:p>
            <a:fld id="{83B71604-16C0-4C9D-83C2-A4D9C52634F1}" type="slidenum">
              <a:rPr lang="en-US" smtClean="0"/>
              <a:t>2</a:t>
            </a:fld>
            <a:endParaRPr lang="en-US" dirty="0"/>
          </a:p>
        </p:txBody>
      </p:sp>
      <p:sp>
        <p:nvSpPr>
          <p:cNvPr id="6" name="Title 1">
            <a:extLst>
              <a:ext uri="{FF2B5EF4-FFF2-40B4-BE49-F238E27FC236}">
                <a16:creationId xmlns:a16="http://schemas.microsoft.com/office/drawing/2014/main" id="{0D063DA1-9A99-665C-8D19-AC8F430949BC}"/>
              </a:ext>
            </a:extLst>
          </p:cNvPr>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cs typeface="Calibri"/>
              </a:rPr>
              <a:t>PRESENTATION AGENDA</a:t>
            </a:r>
            <a:endParaRPr lang="en-US" sz="3200" b="1" dirty="0">
              <a:solidFill>
                <a:schemeClr val="bg1"/>
              </a:solidFill>
            </a:endParaRPr>
          </a:p>
        </p:txBody>
      </p:sp>
    </p:spTree>
    <p:extLst>
      <p:ext uri="{BB962C8B-B14F-4D97-AF65-F5344CB8AC3E}">
        <p14:creationId xmlns:p14="http://schemas.microsoft.com/office/powerpoint/2010/main" val="2974776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pPr marL="0" indent="0">
              <a:buNone/>
            </a:pPr>
            <a:endParaRPr lang="en-US" dirty="0">
              <a:ea typeface="Calibri"/>
              <a:cs typeface="Calibri"/>
            </a:endParaRPr>
          </a:p>
          <a:p>
            <a:r>
              <a:rPr lang="en-US" dirty="0">
                <a:ea typeface="Calibri"/>
                <a:cs typeface="Calibri"/>
              </a:rPr>
              <a:t>What are the major issues currently facing Williamstown?</a:t>
            </a:r>
          </a:p>
          <a:p>
            <a:r>
              <a:rPr lang="en-US" dirty="0">
                <a:ea typeface="Calibri"/>
                <a:cs typeface="Calibri"/>
              </a:rPr>
              <a:t>Not all issues can be examined and resolved during the tenure of this Committee</a:t>
            </a:r>
          </a:p>
          <a:p>
            <a:r>
              <a:rPr lang="en-US" dirty="0">
                <a:ea typeface="Calibri"/>
                <a:cs typeface="Calibri"/>
              </a:rPr>
              <a:t>Some Committees choose to prioritize addressing some Charter issues immediately and identifying additional issues for further study</a:t>
            </a: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Questions/Issues for Further Study</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20</a:t>
            </a:fld>
            <a:endParaRPr lang="en-US" sz="1800" b="1" dirty="0">
              <a:solidFill>
                <a:schemeClr val="tx1"/>
              </a:solidFill>
            </a:endParaRPr>
          </a:p>
        </p:txBody>
      </p:sp>
    </p:spTree>
    <p:extLst>
      <p:ext uri="{BB962C8B-B14F-4D97-AF65-F5344CB8AC3E}">
        <p14:creationId xmlns:p14="http://schemas.microsoft.com/office/powerpoint/2010/main" val="313488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DE7ACD-4982-4BFD-9BA7-84A8D9BE124A}"/>
              </a:ext>
            </a:extLst>
          </p:cNvPr>
          <p:cNvSpPr/>
          <p:nvPr/>
        </p:nvSpPr>
        <p:spPr>
          <a:xfrm>
            <a:off x="1524000" y="1709576"/>
            <a:ext cx="9144000" cy="2442117"/>
          </a:xfrm>
          <a:prstGeom prst="rect">
            <a:avLst/>
          </a:prstGeom>
          <a:solidFill>
            <a:schemeClr val="tx2">
              <a:lumMod val="20000"/>
              <a:lumOff val="80000"/>
            </a:schemeClr>
          </a:solidFill>
          <a:ln>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D89A77FA-A254-47C9-8B69-C32FDA8B89DD}"/>
              </a:ext>
            </a:extLst>
          </p:cNvPr>
          <p:cNvSpPr>
            <a:spLocks noGrp="1"/>
          </p:cNvSpPr>
          <p:nvPr>
            <p:ph type="title"/>
          </p:nvPr>
        </p:nvSpPr>
        <p:spPr>
          <a:xfrm>
            <a:off x="1905000" y="1371600"/>
            <a:ext cx="7924800" cy="3274592"/>
          </a:xfrm>
        </p:spPr>
        <p:txBody>
          <a:bodyPr vert="horz" lIns="91440" tIns="45720" rIns="91440" bIns="45720" rtlCol="0" anchor="ctr">
            <a:normAutofit/>
          </a:bodyPr>
          <a:lstStyle/>
          <a:p>
            <a:pPr algn="ctr"/>
            <a:r>
              <a:rPr lang="en-US" sz="5400" b="1" dirty="0">
                <a:latin typeface="+mn-lt"/>
              </a:rPr>
              <a:t>Collins Center Background</a:t>
            </a:r>
          </a:p>
        </p:txBody>
      </p:sp>
      <p:sp>
        <p:nvSpPr>
          <p:cNvPr id="3" name="Slide Number Placeholder 2">
            <a:extLst>
              <a:ext uri="{FF2B5EF4-FFF2-40B4-BE49-F238E27FC236}">
                <a16:creationId xmlns:a16="http://schemas.microsoft.com/office/drawing/2014/main" id="{95B091BD-71CB-49B0-B762-1E83609DEAA4}"/>
              </a:ext>
            </a:extLst>
          </p:cNvPr>
          <p:cNvSpPr>
            <a:spLocks noGrp="1"/>
          </p:cNvSpPr>
          <p:nvPr>
            <p:ph type="sldNum" sz="quarter" idx="12"/>
          </p:nvPr>
        </p:nvSpPr>
        <p:spPr>
          <a:xfrm>
            <a:off x="7981950" y="6492241"/>
            <a:ext cx="2057400" cy="365125"/>
          </a:xfrm>
        </p:spPr>
        <p:txBody>
          <a:bodyPr vert="horz" lIns="91440" tIns="45720" rIns="91440" bIns="45720" rtlCol="0" anchor="ctr">
            <a:normAutofit/>
          </a:bodyPr>
          <a:lstStyle/>
          <a:p>
            <a:pPr>
              <a:spcAft>
                <a:spcPts val="600"/>
              </a:spcAft>
              <a:defRPr/>
            </a:pPr>
            <a:fld id="{7FB2B81F-533F-4D6A-AAD2-AD426A17A9F4}" type="slidenum">
              <a:rPr lang="en-US" sz="900">
                <a:solidFill>
                  <a:prstClr val="black">
                    <a:tint val="75000"/>
                  </a:prstClr>
                </a:solidFill>
                <a:latin typeface="Calibri" panose="020F0502020204030204"/>
              </a:rPr>
              <a:pPr>
                <a:spcAft>
                  <a:spcPts val="600"/>
                </a:spcAft>
                <a:defRPr/>
              </a:pPr>
              <a:t>3</a:t>
            </a:fld>
            <a:endParaRPr lang="en-US" sz="900">
              <a:solidFill>
                <a:prstClr val="black">
                  <a:tint val="75000"/>
                </a:prstClr>
              </a:solidFill>
              <a:latin typeface="Calibri" panose="020F0502020204030204"/>
            </a:endParaRPr>
          </a:p>
        </p:txBody>
      </p:sp>
      <p:pic>
        <p:nvPicPr>
          <p:cNvPr id="4" name="Picture 3">
            <a:extLst>
              <a:ext uri="{FF2B5EF4-FFF2-40B4-BE49-F238E27FC236}">
                <a16:creationId xmlns:a16="http://schemas.microsoft.com/office/drawing/2014/main" id="{E0EEA2AD-C566-4EED-B25A-CE9DD5527E72}"/>
              </a:ext>
            </a:extLst>
          </p:cNvPr>
          <p:cNvPicPr>
            <a:picLocks noChangeAspect="1"/>
          </p:cNvPicPr>
          <p:nvPr/>
        </p:nvPicPr>
        <p:blipFill>
          <a:blip r:embed="rId2"/>
          <a:stretch>
            <a:fillRect/>
          </a:stretch>
        </p:blipFill>
        <p:spPr>
          <a:xfrm>
            <a:off x="8680704" y="0"/>
            <a:ext cx="1987296" cy="6858000"/>
          </a:xfrm>
          <a:prstGeom prst="rect">
            <a:avLst/>
          </a:prstGeom>
        </p:spPr>
      </p:pic>
    </p:spTree>
    <p:extLst>
      <p:ext uri="{BB962C8B-B14F-4D97-AF65-F5344CB8AC3E}">
        <p14:creationId xmlns:p14="http://schemas.microsoft.com/office/powerpoint/2010/main" val="185728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endParaRPr lang="en-US" dirty="0"/>
          </a:p>
          <a:p>
            <a:r>
              <a:rPr lang="en-US" dirty="0"/>
              <a:t>Created in 2008 by the Commonwealth</a:t>
            </a:r>
          </a:p>
          <a:p>
            <a:r>
              <a:rPr lang="en-US" dirty="0"/>
              <a:t>Provides technical assistance to municipalities, school districts, state agencies, and other organizations</a:t>
            </a:r>
            <a:endParaRPr lang="en-US" dirty="0">
              <a:cs typeface="Calibri"/>
            </a:endParaRPr>
          </a:p>
          <a:p>
            <a:r>
              <a:rPr lang="en-US" dirty="0"/>
              <a:t>Management consulting with a public service mission</a:t>
            </a:r>
          </a:p>
          <a:p>
            <a:r>
              <a:rPr lang="en-US" dirty="0"/>
              <a:t>&gt;800 projects; mostly municipalities; mostly MA</a:t>
            </a:r>
          </a:p>
          <a:p>
            <a:r>
              <a:rPr lang="en-US" dirty="0"/>
              <a:t>Worked in more than two thirds of MA’s 351 municipalities</a:t>
            </a:r>
          </a:p>
          <a:p>
            <a:r>
              <a:rPr lang="en-US" dirty="0"/>
              <a:t>Primary areas of focus: finance, HR, operations, analytics, recruitment, IT, charter/organizational structure</a:t>
            </a:r>
            <a:endParaRPr lang="en-US" dirty="0">
              <a:ea typeface="Calibri"/>
              <a:cs typeface="Calibri"/>
            </a:endParaRP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About the Collins Center</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4</a:t>
            </a:fld>
            <a:endParaRPr lang="en-US" sz="1800" b="1" dirty="0">
              <a:solidFill>
                <a:schemeClr val="tx1"/>
              </a:solidFill>
            </a:endParaRPr>
          </a:p>
        </p:txBody>
      </p:sp>
    </p:spTree>
    <p:extLst>
      <p:ext uri="{BB962C8B-B14F-4D97-AF65-F5344CB8AC3E}">
        <p14:creationId xmlns:p14="http://schemas.microsoft.com/office/powerpoint/2010/main" val="380633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DE7ACD-4982-4BFD-9BA7-84A8D9BE124A}"/>
              </a:ext>
            </a:extLst>
          </p:cNvPr>
          <p:cNvSpPr/>
          <p:nvPr/>
        </p:nvSpPr>
        <p:spPr>
          <a:xfrm>
            <a:off x="1524000" y="1709576"/>
            <a:ext cx="9144000" cy="2442117"/>
          </a:xfrm>
          <a:prstGeom prst="rect">
            <a:avLst/>
          </a:prstGeom>
          <a:solidFill>
            <a:schemeClr val="tx2">
              <a:lumMod val="20000"/>
              <a:lumOff val="80000"/>
            </a:schemeClr>
          </a:solidFill>
          <a:ln>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D89A77FA-A254-47C9-8B69-C32FDA8B89DD}"/>
              </a:ext>
            </a:extLst>
          </p:cNvPr>
          <p:cNvSpPr>
            <a:spLocks noGrp="1"/>
          </p:cNvSpPr>
          <p:nvPr>
            <p:ph type="title"/>
          </p:nvPr>
        </p:nvSpPr>
        <p:spPr>
          <a:xfrm>
            <a:off x="1905000" y="1371600"/>
            <a:ext cx="7924800" cy="3274592"/>
          </a:xfrm>
        </p:spPr>
        <p:txBody>
          <a:bodyPr vert="horz" lIns="91440" tIns="45720" rIns="91440" bIns="45720" rtlCol="0" anchor="ctr">
            <a:normAutofit/>
          </a:bodyPr>
          <a:lstStyle/>
          <a:p>
            <a:pPr algn="ctr"/>
            <a:r>
              <a:rPr lang="en-US" sz="5400" b="1" dirty="0">
                <a:latin typeface="+mn-lt"/>
              </a:rPr>
              <a:t>Need for Charter Revisions/Updates</a:t>
            </a:r>
          </a:p>
        </p:txBody>
      </p:sp>
      <p:sp>
        <p:nvSpPr>
          <p:cNvPr id="3" name="Slide Number Placeholder 2">
            <a:extLst>
              <a:ext uri="{FF2B5EF4-FFF2-40B4-BE49-F238E27FC236}">
                <a16:creationId xmlns:a16="http://schemas.microsoft.com/office/drawing/2014/main" id="{95B091BD-71CB-49B0-B762-1E83609DEAA4}"/>
              </a:ext>
            </a:extLst>
          </p:cNvPr>
          <p:cNvSpPr>
            <a:spLocks noGrp="1"/>
          </p:cNvSpPr>
          <p:nvPr>
            <p:ph type="sldNum" sz="quarter" idx="12"/>
          </p:nvPr>
        </p:nvSpPr>
        <p:spPr>
          <a:xfrm>
            <a:off x="7981950" y="6492241"/>
            <a:ext cx="2057400" cy="365125"/>
          </a:xfrm>
        </p:spPr>
        <p:txBody>
          <a:bodyPr vert="horz" lIns="91440" tIns="45720" rIns="91440" bIns="45720" rtlCol="0" anchor="ctr">
            <a:normAutofit/>
          </a:bodyPr>
          <a:lstStyle/>
          <a:p>
            <a:pPr>
              <a:spcAft>
                <a:spcPts val="600"/>
              </a:spcAft>
              <a:defRPr/>
            </a:pPr>
            <a:fld id="{7FB2B81F-533F-4D6A-AAD2-AD426A17A9F4}" type="slidenum">
              <a:rPr lang="en-US" sz="900">
                <a:solidFill>
                  <a:prstClr val="black">
                    <a:tint val="75000"/>
                  </a:prstClr>
                </a:solidFill>
                <a:latin typeface="Calibri" panose="020F0502020204030204"/>
              </a:rPr>
              <a:pPr>
                <a:spcAft>
                  <a:spcPts val="600"/>
                </a:spcAft>
                <a:defRPr/>
              </a:pPr>
              <a:t>5</a:t>
            </a:fld>
            <a:endParaRPr lang="en-US" sz="900">
              <a:solidFill>
                <a:prstClr val="black">
                  <a:tint val="75000"/>
                </a:prstClr>
              </a:solidFill>
              <a:latin typeface="Calibri" panose="020F0502020204030204"/>
            </a:endParaRPr>
          </a:p>
        </p:txBody>
      </p:sp>
      <p:pic>
        <p:nvPicPr>
          <p:cNvPr id="4" name="Picture 3">
            <a:extLst>
              <a:ext uri="{FF2B5EF4-FFF2-40B4-BE49-F238E27FC236}">
                <a16:creationId xmlns:a16="http://schemas.microsoft.com/office/drawing/2014/main" id="{E0EEA2AD-C566-4EED-B25A-CE9DD5527E72}"/>
              </a:ext>
            </a:extLst>
          </p:cNvPr>
          <p:cNvPicPr>
            <a:picLocks noChangeAspect="1"/>
          </p:cNvPicPr>
          <p:nvPr/>
        </p:nvPicPr>
        <p:blipFill>
          <a:blip r:embed="rId2"/>
          <a:stretch>
            <a:fillRect/>
          </a:stretch>
        </p:blipFill>
        <p:spPr>
          <a:xfrm>
            <a:off x="8680704" y="0"/>
            <a:ext cx="1987296" cy="6858000"/>
          </a:xfrm>
          <a:prstGeom prst="rect">
            <a:avLst/>
          </a:prstGeom>
        </p:spPr>
      </p:pic>
    </p:spTree>
    <p:extLst>
      <p:ext uri="{BB962C8B-B14F-4D97-AF65-F5344CB8AC3E}">
        <p14:creationId xmlns:p14="http://schemas.microsoft.com/office/powerpoint/2010/main" val="123062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endParaRPr lang="en-US" dirty="0"/>
          </a:p>
          <a:p>
            <a:r>
              <a:rPr lang="en-US" dirty="0"/>
              <a:t>Pre-Home Rule Amendment Charter</a:t>
            </a:r>
          </a:p>
          <a:p>
            <a:r>
              <a:rPr lang="en-US" dirty="0"/>
              <a:t>Williamstown, like many towns, has addressed gender neutrality by Special Act</a:t>
            </a:r>
          </a:p>
          <a:p>
            <a:r>
              <a:rPr lang="en-US" dirty="0"/>
              <a:t>Many towns have remove residency requirement for town managers and Williamstown is undergoing that process</a:t>
            </a:r>
          </a:p>
          <a:p>
            <a:r>
              <a:rPr lang="en-US" dirty="0"/>
              <a:t>Changes to state law, e.g., Open Meeting Law</a:t>
            </a:r>
          </a:p>
          <a:p>
            <a:r>
              <a:rPr lang="en-US" dirty="0"/>
              <a:t>Introduction of technology as tool of public information</a:t>
            </a:r>
          </a:p>
          <a:p>
            <a:r>
              <a:rPr lang="en-US" dirty="0"/>
              <a:t>Removal of outdated references, e.g., Welfare Agent</a:t>
            </a:r>
          </a:p>
          <a:p>
            <a:r>
              <a:rPr lang="en-US" dirty="0"/>
              <a:t>Adding features noted in “General Trends” section below</a:t>
            </a:r>
          </a:p>
          <a:p>
            <a:endParaRPr lang="en-US" dirty="0">
              <a:ea typeface="Calibri"/>
              <a:cs typeface="Calibri"/>
            </a:endParaRP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Williamstown Charter Proposed Revision Examples</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6</a:t>
            </a:fld>
            <a:endParaRPr lang="en-US" sz="1800" b="1" dirty="0">
              <a:solidFill>
                <a:schemeClr val="tx1"/>
              </a:solidFill>
            </a:endParaRPr>
          </a:p>
        </p:txBody>
      </p:sp>
    </p:spTree>
    <p:extLst>
      <p:ext uri="{BB962C8B-B14F-4D97-AF65-F5344CB8AC3E}">
        <p14:creationId xmlns:p14="http://schemas.microsoft.com/office/powerpoint/2010/main" val="217480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pPr marL="0" indent="0">
              <a:buNone/>
            </a:pPr>
            <a:endParaRPr lang="en-US" dirty="0"/>
          </a:p>
          <a:p>
            <a:pPr marL="0" indent="0">
              <a:buNone/>
            </a:pPr>
            <a:endParaRPr lang="en-US" dirty="0"/>
          </a:p>
          <a:p>
            <a:pPr marL="0" indent="0">
              <a:buNone/>
            </a:pPr>
            <a:endParaRPr lang="en-US" dirty="0"/>
          </a:p>
          <a:p>
            <a:r>
              <a:rPr lang="en-US" dirty="0">
                <a:ea typeface="Calibri"/>
                <a:cs typeface="Calibri"/>
              </a:rPr>
              <a:t>Replace references to elected School Committee</a:t>
            </a:r>
          </a:p>
          <a:p>
            <a:r>
              <a:rPr lang="en-US" dirty="0">
                <a:ea typeface="Calibri"/>
                <a:cs typeface="Calibri"/>
              </a:rPr>
              <a:t>Prudential Committee (Fire District)</a:t>
            </a:r>
          </a:p>
          <a:p>
            <a:r>
              <a:rPr lang="en-US" dirty="0">
                <a:ea typeface="Calibri"/>
                <a:cs typeface="Calibri"/>
              </a:rPr>
              <a:t>Library Board of Trustees </a:t>
            </a:r>
          </a:p>
          <a:p>
            <a:endParaRPr lang="en-US" dirty="0">
              <a:ea typeface="Calibri"/>
              <a:cs typeface="Calibri"/>
            </a:endParaRPr>
          </a:p>
          <a:p>
            <a:endParaRPr lang="en-US" dirty="0">
              <a:ea typeface="Calibri"/>
              <a:cs typeface="Calibri"/>
            </a:endParaRP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Specific charges to Committee</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7</a:t>
            </a:fld>
            <a:endParaRPr lang="en-US" sz="1800" b="1" dirty="0">
              <a:solidFill>
                <a:schemeClr val="tx1"/>
              </a:solidFill>
            </a:endParaRPr>
          </a:p>
        </p:txBody>
      </p:sp>
    </p:spTree>
    <p:extLst>
      <p:ext uri="{BB962C8B-B14F-4D97-AF65-F5344CB8AC3E}">
        <p14:creationId xmlns:p14="http://schemas.microsoft.com/office/powerpoint/2010/main" val="3023839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DE7ACD-4982-4BFD-9BA7-84A8D9BE124A}"/>
              </a:ext>
            </a:extLst>
          </p:cNvPr>
          <p:cNvSpPr/>
          <p:nvPr/>
        </p:nvSpPr>
        <p:spPr>
          <a:xfrm>
            <a:off x="1524000" y="1709576"/>
            <a:ext cx="9144000" cy="2442117"/>
          </a:xfrm>
          <a:prstGeom prst="rect">
            <a:avLst/>
          </a:prstGeom>
          <a:solidFill>
            <a:schemeClr val="tx2">
              <a:lumMod val="20000"/>
              <a:lumOff val="80000"/>
            </a:schemeClr>
          </a:solidFill>
          <a:ln>
            <a:solidFill>
              <a:schemeClr val="accent4">
                <a:shade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D89A77FA-A254-47C9-8B69-C32FDA8B89DD}"/>
              </a:ext>
            </a:extLst>
          </p:cNvPr>
          <p:cNvSpPr>
            <a:spLocks noGrp="1"/>
          </p:cNvSpPr>
          <p:nvPr>
            <p:ph type="title"/>
          </p:nvPr>
        </p:nvSpPr>
        <p:spPr>
          <a:xfrm>
            <a:off x="1905000" y="1371600"/>
            <a:ext cx="7924800" cy="3274592"/>
          </a:xfrm>
        </p:spPr>
        <p:txBody>
          <a:bodyPr vert="horz" lIns="91440" tIns="45720" rIns="91440" bIns="45720" rtlCol="0" anchor="ctr">
            <a:normAutofit/>
          </a:bodyPr>
          <a:lstStyle/>
          <a:p>
            <a:pPr algn="ctr"/>
            <a:r>
              <a:rPr lang="en-US" sz="5400" b="1" dirty="0">
                <a:latin typeface="+mn-lt"/>
              </a:rPr>
              <a:t>General Trends in Charters</a:t>
            </a:r>
          </a:p>
        </p:txBody>
      </p:sp>
      <p:sp>
        <p:nvSpPr>
          <p:cNvPr id="3" name="Slide Number Placeholder 2">
            <a:extLst>
              <a:ext uri="{FF2B5EF4-FFF2-40B4-BE49-F238E27FC236}">
                <a16:creationId xmlns:a16="http://schemas.microsoft.com/office/drawing/2014/main" id="{95B091BD-71CB-49B0-B762-1E83609DEAA4}"/>
              </a:ext>
            </a:extLst>
          </p:cNvPr>
          <p:cNvSpPr>
            <a:spLocks noGrp="1"/>
          </p:cNvSpPr>
          <p:nvPr>
            <p:ph type="sldNum" sz="quarter" idx="12"/>
          </p:nvPr>
        </p:nvSpPr>
        <p:spPr>
          <a:xfrm>
            <a:off x="7981950" y="6492241"/>
            <a:ext cx="2057400" cy="365125"/>
          </a:xfrm>
        </p:spPr>
        <p:txBody>
          <a:bodyPr vert="horz" lIns="91440" tIns="45720" rIns="91440" bIns="45720" rtlCol="0" anchor="ctr">
            <a:normAutofit/>
          </a:bodyPr>
          <a:lstStyle/>
          <a:p>
            <a:pPr>
              <a:spcAft>
                <a:spcPts val="600"/>
              </a:spcAft>
              <a:defRPr/>
            </a:pPr>
            <a:fld id="{7FB2B81F-533F-4D6A-AAD2-AD426A17A9F4}" type="slidenum">
              <a:rPr lang="en-US" sz="900">
                <a:solidFill>
                  <a:prstClr val="black">
                    <a:tint val="75000"/>
                  </a:prstClr>
                </a:solidFill>
                <a:latin typeface="Calibri" panose="020F0502020204030204"/>
              </a:rPr>
              <a:pPr>
                <a:spcAft>
                  <a:spcPts val="600"/>
                </a:spcAft>
                <a:defRPr/>
              </a:pPr>
              <a:t>8</a:t>
            </a:fld>
            <a:endParaRPr lang="en-US" sz="900">
              <a:solidFill>
                <a:prstClr val="black">
                  <a:tint val="75000"/>
                </a:prstClr>
              </a:solidFill>
              <a:latin typeface="Calibri" panose="020F0502020204030204"/>
            </a:endParaRPr>
          </a:p>
        </p:txBody>
      </p:sp>
      <p:pic>
        <p:nvPicPr>
          <p:cNvPr id="4" name="Picture 3">
            <a:extLst>
              <a:ext uri="{FF2B5EF4-FFF2-40B4-BE49-F238E27FC236}">
                <a16:creationId xmlns:a16="http://schemas.microsoft.com/office/drawing/2014/main" id="{E0EEA2AD-C566-4EED-B25A-CE9DD5527E72}"/>
              </a:ext>
            </a:extLst>
          </p:cNvPr>
          <p:cNvPicPr>
            <a:picLocks noChangeAspect="1"/>
          </p:cNvPicPr>
          <p:nvPr/>
        </p:nvPicPr>
        <p:blipFill>
          <a:blip r:embed="rId2"/>
          <a:stretch>
            <a:fillRect/>
          </a:stretch>
        </p:blipFill>
        <p:spPr>
          <a:xfrm>
            <a:off x="8680704" y="0"/>
            <a:ext cx="1987296" cy="6858000"/>
          </a:xfrm>
          <a:prstGeom prst="rect">
            <a:avLst/>
          </a:prstGeom>
        </p:spPr>
      </p:pic>
    </p:spTree>
    <p:extLst>
      <p:ext uri="{BB962C8B-B14F-4D97-AF65-F5344CB8AC3E}">
        <p14:creationId xmlns:p14="http://schemas.microsoft.com/office/powerpoint/2010/main" val="399684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8839200" cy="5638800"/>
          </a:xfrm>
        </p:spPr>
        <p:txBody>
          <a:bodyPr vert="horz" lIns="91440" tIns="45720" rIns="91440" bIns="45720" rtlCol="0" anchor="t">
            <a:noAutofit/>
          </a:bodyPr>
          <a:lstStyle/>
          <a:p>
            <a:r>
              <a:rPr lang="en-US" sz="2200" dirty="0">
                <a:ea typeface="Calibri"/>
                <a:cs typeface="Calibri"/>
              </a:rPr>
              <a:t>Reduction in number of elected officials</a:t>
            </a:r>
          </a:p>
          <a:p>
            <a:r>
              <a:rPr lang="en-US" sz="2200" dirty="0">
                <a:ea typeface="Calibri"/>
                <a:cs typeface="Calibri"/>
              </a:rPr>
              <a:t>Centralization of management under town manager or administrator</a:t>
            </a:r>
          </a:p>
          <a:p>
            <a:r>
              <a:rPr lang="en-US" sz="2200" dirty="0">
                <a:ea typeface="Calibri"/>
                <a:cs typeface="Calibri"/>
              </a:rPr>
              <a:t>Emphasis on budget process</a:t>
            </a:r>
          </a:p>
          <a:p>
            <a:r>
              <a:rPr lang="en-US" sz="2200" dirty="0">
                <a:ea typeface="Calibri"/>
                <a:cs typeface="Calibri"/>
              </a:rPr>
              <a:t>Requirement to develop and maintain a capital plan</a:t>
            </a:r>
          </a:p>
          <a:p>
            <a:r>
              <a:rPr lang="en-US" sz="2200" dirty="0">
                <a:ea typeface="Calibri"/>
                <a:cs typeface="Calibri"/>
              </a:rPr>
              <a:t>Using the charter to highlight powers of towns as state law provides</a:t>
            </a:r>
          </a:p>
          <a:p>
            <a:r>
              <a:rPr lang="en-US" sz="2200" dirty="0">
                <a:ea typeface="Calibri"/>
                <a:cs typeface="Calibri"/>
              </a:rPr>
              <a:t>Adoption of recall</a:t>
            </a:r>
          </a:p>
          <a:p>
            <a:r>
              <a:rPr lang="en-US" sz="2200" dirty="0">
                <a:ea typeface="Calibri"/>
                <a:cs typeface="Calibri"/>
              </a:rPr>
              <a:t>Acknowledging technology</a:t>
            </a:r>
          </a:p>
          <a:p>
            <a:r>
              <a:rPr lang="en-US" sz="2200" dirty="0">
                <a:ea typeface="Calibri"/>
                <a:cs typeface="Calibri"/>
              </a:rPr>
              <a:t>Requiring periodic reviews of charter and bylaws</a:t>
            </a:r>
          </a:p>
          <a:p>
            <a:r>
              <a:rPr lang="en-US" sz="2200" dirty="0">
                <a:ea typeface="Calibri"/>
                <a:cs typeface="Calibri"/>
              </a:rPr>
              <a:t>Standard procedures for boards and committees</a:t>
            </a:r>
          </a:p>
          <a:p>
            <a:r>
              <a:rPr lang="en-US" sz="2200" dirty="0">
                <a:ea typeface="Calibri"/>
                <a:cs typeface="Calibri"/>
              </a:rPr>
              <a:t>Availability of rules and regulations</a:t>
            </a:r>
          </a:p>
          <a:p>
            <a:r>
              <a:rPr lang="en-US" sz="2200" dirty="0">
                <a:ea typeface="Calibri"/>
                <a:cs typeface="Calibri"/>
              </a:rPr>
              <a:t>Standard procedure for removals and suspensions</a:t>
            </a:r>
          </a:p>
          <a:p>
            <a:r>
              <a:rPr lang="en-US" sz="2200" dirty="0">
                <a:ea typeface="Calibri"/>
                <a:cs typeface="Calibri"/>
              </a:rPr>
              <a:t>Standard procedure for notice of vacancies</a:t>
            </a:r>
          </a:p>
          <a:p>
            <a:endParaRPr lang="en-US" dirty="0">
              <a:ea typeface="Calibri"/>
              <a:cs typeface="Calibri"/>
            </a:endParaRPr>
          </a:p>
          <a:p>
            <a:endParaRPr lang="en-US" dirty="0">
              <a:ea typeface="Calibri"/>
              <a:cs typeface="Calibri"/>
            </a:endParaRPr>
          </a:p>
        </p:txBody>
      </p:sp>
      <p:sp>
        <p:nvSpPr>
          <p:cNvPr id="7" name="Title 1"/>
          <p:cNvSpPr txBox="1">
            <a:spLocks/>
          </p:cNvSpPr>
          <p:nvPr/>
        </p:nvSpPr>
        <p:spPr>
          <a:xfrm>
            <a:off x="1494971" y="0"/>
            <a:ext cx="9173029" cy="762000"/>
          </a:xfrm>
          <a:prstGeom prst="rect">
            <a:avLst/>
          </a:prstGeom>
          <a:solidFill>
            <a:srgbClr val="0070C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rPr>
              <a:t>Predominant Trends</a:t>
            </a:r>
          </a:p>
        </p:txBody>
      </p:sp>
      <p:sp>
        <p:nvSpPr>
          <p:cNvPr id="2" name="Slide Number Placeholder 1"/>
          <p:cNvSpPr>
            <a:spLocks noGrp="1"/>
          </p:cNvSpPr>
          <p:nvPr>
            <p:ph type="sldNum" sz="quarter" idx="12"/>
          </p:nvPr>
        </p:nvSpPr>
        <p:spPr/>
        <p:txBody>
          <a:bodyPr/>
          <a:lstStyle/>
          <a:p>
            <a:fld id="{83B71604-16C0-4C9D-83C2-A4D9C52634F1}" type="slidenum">
              <a:rPr lang="en-US" sz="1800" b="1">
                <a:solidFill>
                  <a:schemeClr val="tx1"/>
                </a:solidFill>
              </a:rPr>
              <a:t>9</a:t>
            </a:fld>
            <a:endParaRPr lang="en-US" sz="1800" b="1" dirty="0">
              <a:solidFill>
                <a:schemeClr val="tx1"/>
              </a:solidFill>
            </a:endParaRPr>
          </a:p>
        </p:txBody>
      </p:sp>
    </p:spTree>
    <p:extLst>
      <p:ext uri="{BB962C8B-B14F-4D97-AF65-F5344CB8AC3E}">
        <p14:creationId xmlns:p14="http://schemas.microsoft.com/office/powerpoint/2010/main" val="2899625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965</Words>
  <Application>Microsoft Macintosh PowerPoint</Application>
  <PresentationFormat>Widescreen</PresentationFormat>
  <Paragraphs>148</Paragraphs>
  <Slides>20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Collins Center Background</vt:lpstr>
      <vt:lpstr>PowerPoint Presentation</vt:lpstr>
      <vt:lpstr>Need for Charter Revisions/Updates</vt:lpstr>
      <vt:lpstr>PowerPoint Presentation</vt:lpstr>
      <vt:lpstr>PowerPoint Presentation</vt:lpstr>
      <vt:lpstr>General Trends in Charters</vt:lpstr>
      <vt:lpstr>PowerPoint Presentation</vt:lpstr>
      <vt:lpstr>PowerPoint Presentation</vt:lpstr>
      <vt:lpstr>Forms of Town Government Available to Williamstown</vt:lpstr>
      <vt:lpstr>PowerPoint Presentation</vt:lpstr>
      <vt:lpstr>PowerPoint Presentation</vt:lpstr>
      <vt:lpstr>PowerPoint Presentation</vt:lpstr>
      <vt:lpstr>PowerPoint Presentation</vt:lpstr>
      <vt:lpstr>PowerPoint Presentation</vt:lpstr>
      <vt:lpstr>Guiding Precepts</vt:lpstr>
      <vt:lpstr>PowerPoint Presentation</vt:lpstr>
      <vt:lpstr>Questions/Issues for Further Study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J. Lloyd</dc:creator>
  <cp:lastModifiedBy>Patricia J. Lloyd</cp:lastModifiedBy>
  <cp:revision>7</cp:revision>
  <dcterms:created xsi:type="dcterms:W3CDTF">2022-11-17T23:12:52Z</dcterms:created>
  <dcterms:modified xsi:type="dcterms:W3CDTF">2022-12-01T17:38:49Z</dcterms:modified>
</cp:coreProperties>
</file>