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ED653-B12C-413A-A005-0FA4CF1F7B3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7A946-DE0A-4944-8898-5B7D47B89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17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130C-FB6D-43C5-8E46-C1E5779E9987}" type="datetime1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A1D5-2126-44E8-8C2C-74736114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83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27D6-5374-4F79-8655-1C5464B58E1F}" type="datetime1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A1D5-2126-44E8-8C2C-74736114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3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C0C65-5DEB-4F2E-937E-FF190BB9CC1D}" type="datetime1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A1D5-2126-44E8-8C2C-74736114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6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471C-B287-40BA-A3A4-0C53803812C0}" type="datetime1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A1D5-2126-44E8-8C2C-74736114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9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5654-DBEB-4576-9F5C-FBB0C7A0DDA1}" type="datetime1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A1D5-2126-44E8-8C2C-74736114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2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A2C2-E97F-45DE-B5F0-FC5AE0A6D1F2}" type="datetime1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A1D5-2126-44E8-8C2C-74736114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5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78E8-20C3-4894-9807-0B4C79F36C88}" type="datetime1">
              <a:rPr lang="en-US" smtClean="0"/>
              <a:t>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A1D5-2126-44E8-8C2C-74736114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1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4B98-49A7-4E93-9DF5-A59090809972}" type="datetime1">
              <a:rPr lang="en-US" smtClean="0"/>
              <a:t>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A1D5-2126-44E8-8C2C-74736114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1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C132-6ACD-42BD-A5CD-22622457FE60}" type="datetime1">
              <a:rPr lang="en-US" smtClean="0"/>
              <a:t>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A1D5-2126-44E8-8C2C-74736114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7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D7E1-F8CE-4FEE-B0EC-70F118C204F9}" type="datetime1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A1D5-2126-44E8-8C2C-74736114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1A88-1A02-418D-996C-45DEBEE48FBC}" type="datetime1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A1D5-2126-44E8-8C2C-74736114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6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63031-2C11-4618-B8F2-F6F83E8FCF76}" type="datetime1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4A1D5-2126-44E8-8C2C-74736114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7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+mn-lt"/>
              </a:rPr>
              <a:t>WILLIAMSTOWN CHARTER REVIEW COMMITTEE</a:t>
            </a:r>
            <a:endParaRPr lang="en-US" sz="4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Summary of Final Report</a:t>
            </a:r>
          </a:p>
          <a:p>
            <a:r>
              <a:rPr lang="en-US" dirty="0" smtClean="0"/>
              <a:t>January 2024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A1D5-2126-44E8-8C2C-747361147A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25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4712" y="594360"/>
            <a:ext cx="9829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Timeline of Work</a:t>
            </a:r>
          </a:p>
          <a:p>
            <a:r>
              <a:rPr lang="en-US" dirty="0" smtClean="0"/>
              <a:t>Established by the Select Board in August 2022 to review the Chatter and related bylaws on town governance. Charter had not had a focused review since its adoption in 1956. Committee members are:</a:t>
            </a:r>
          </a:p>
          <a:p>
            <a:endParaRPr lang="en-US" dirty="0" smtClean="0"/>
          </a:p>
          <a:p>
            <a:r>
              <a:rPr lang="en-US" dirty="0"/>
              <a:t>Joe Bergeron</a:t>
            </a:r>
          </a:p>
          <a:p>
            <a:r>
              <a:rPr lang="en-US" dirty="0"/>
              <a:t>Nate </a:t>
            </a:r>
            <a:r>
              <a:rPr lang="en-US" dirty="0" err="1"/>
              <a:t>Budington</a:t>
            </a:r>
            <a:endParaRPr lang="en-US" dirty="0"/>
          </a:p>
          <a:p>
            <a:r>
              <a:rPr lang="en-US" dirty="0"/>
              <a:t>Andy </a:t>
            </a:r>
            <a:r>
              <a:rPr lang="en-US" dirty="0" err="1"/>
              <a:t>Hogeland</a:t>
            </a:r>
            <a:r>
              <a:rPr lang="en-US" dirty="0"/>
              <a:t>, co-chair</a:t>
            </a:r>
          </a:p>
          <a:p>
            <a:r>
              <a:rPr lang="en-US" dirty="0"/>
              <a:t>Jeff Johnson, co-chair</a:t>
            </a:r>
          </a:p>
          <a:p>
            <a:r>
              <a:rPr lang="en-US" dirty="0"/>
              <a:t>Mary Kennedy</a:t>
            </a:r>
          </a:p>
          <a:p>
            <a:r>
              <a:rPr lang="en-US" dirty="0"/>
              <a:t>Anne Skinner</a:t>
            </a:r>
          </a:p>
          <a:p>
            <a:r>
              <a:rPr lang="en-US" dirty="0"/>
              <a:t>Jeff Strait</a:t>
            </a:r>
          </a:p>
          <a:p>
            <a:r>
              <a:rPr lang="en-US" dirty="0"/>
              <a:t>Bob </a:t>
            </a:r>
            <a:r>
              <a:rPr lang="en-US" dirty="0" err="1"/>
              <a:t>Menicocci</a:t>
            </a:r>
            <a:r>
              <a:rPr lang="en-US" dirty="0"/>
              <a:t>, ex officio</a:t>
            </a:r>
          </a:p>
          <a:p>
            <a:endParaRPr lang="en-US" dirty="0" smtClean="0"/>
          </a:p>
          <a:p>
            <a:r>
              <a:rPr lang="en-US" dirty="0" smtClean="0"/>
              <a:t>Charter Review Committee met at least monthly since September 2022. Meetings discussed over 30 different issues and included presentations by the RCV and technical support from the Collins Center.</a:t>
            </a:r>
          </a:p>
          <a:p>
            <a:endParaRPr lang="en-US" dirty="0"/>
          </a:p>
          <a:p>
            <a:r>
              <a:rPr lang="en-US" dirty="0" smtClean="0"/>
              <a:t>Public outreach included:</a:t>
            </a:r>
          </a:p>
          <a:p>
            <a:pPr marL="630238" indent="55563">
              <a:buFont typeface="Arial" panose="020B0604020202020204" pitchFamily="34" charset="0"/>
              <a:buChar char="•"/>
            </a:pPr>
            <a:r>
              <a:rPr lang="en-US" dirty="0"/>
              <a:t>	T</a:t>
            </a:r>
            <a:r>
              <a:rPr lang="en-US" dirty="0" smtClean="0"/>
              <a:t>abling at 2023 Town meeting, National Night Out, Farmers Market,</a:t>
            </a:r>
          </a:p>
          <a:p>
            <a:pPr marL="630238">
              <a:buFont typeface="Arial" panose="020B0604020202020204" pitchFamily="34" charset="0"/>
              <a:buChar char="•"/>
            </a:pPr>
            <a:r>
              <a:rPr lang="en-US" dirty="0"/>
              <a:t>	P</a:t>
            </a:r>
            <a:r>
              <a:rPr lang="en-US" dirty="0" smtClean="0"/>
              <a:t>resentations at Harper Center and interim report to Select Board</a:t>
            </a:r>
          </a:p>
          <a:p>
            <a:pPr marL="630238">
              <a:buFont typeface="Arial" panose="020B0604020202020204" pitchFamily="34" charset="0"/>
              <a:buChar char="•"/>
            </a:pPr>
            <a:r>
              <a:rPr lang="en-US" dirty="0"/>
              <a:t>	S</a:t>
            </a:r>
            <a:r>
              <a:rPr lang="en-US" dirty="0" smtClean="0"/>
              <a:t>ocial media on Town Facebook and Williamstown Info and Issues websites</a:t>
            </a:r>
          </a:p>
          <a:p>
            <a:pPr marL="630238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Community survey with over 500 respondents</a:t>
            </a:r>
          </a:p>
          <a:p>
            <a:pPr marL="630238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Surveys of town employees, board and committee members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A1D5-2126-44E8-8C2C-747361147A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6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8992" y="530351"/>
            <a:ext cx="9966960" cy="4228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b="1" u="sng" dirty="0" smtClean="0">
                <a:latin typeface="Calibri" panose="020F0502020204030204" pitchFamily="34" charset="0"/>
                <a:ea typeface="Calibri" panose="020F0502020204030204" pitchFamily="34" charset="0"/>
              </a:rPr>
              <a:t>ATEGORIES</a:t>
            </a: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OF OVER 30 ISSUES IDENTIFIED AND DISCUSSED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				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QUESTIONS AS TO TOWN MEETING AS THE BASIC FORM OF GOVERNMENT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QUESTIONS AS TO ELECTIONS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QUESTIONS AS TO POWERS OF THE TOWN MANAGER AND SELECT BOARD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QUESTIONS AS TO LIMITATIONS ON TOWN OFFICIALS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OTHER PROCESS QUESTIONS</a:t>
            </a:r>
            <a:r>
              <a:rPr lang="en-US" strike="noStrike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- including periodic review and enforcement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ROLE OF THE FINANCE COMMITTEE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RELATIONSHIP WITH THE WILLIAMSTOWN FIRE DISTRICT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MISCELLANEOUS UPDATES TO REFLECT ORGANIZATIONAL CHANGES AND SUBSEQUENT EVENTS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FURTHER WORK ON THE USE OF TECHNOLOGY IN MUNICIPAL OPERATIONS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A1D5-2126-44E8-8C2C-747361147A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50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568" y="393192"/>
            <a:ext cx="9738360" cy="6128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CONCLUSIONS ON FUNDAMENTAL STRUCTURES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KEEP OPEN TOWN MEETING, BUT EXPLORE SOME OPPORTUNITIES FOR IMPROVEMENT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KEEP ELECTION FORMAT, BUT CLARIFY DATE WHEN ELECTED OFFICES TERMINATE – DID NOT RECOMMEND RANK CHOICE VOTING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KEEP BASICS OF TOWN MANAGER-SELECT BOARD RELATIONSHIP, WITH SOME ADJUSTMENTS ON LITIGATION AUTHORITY, BUDGET AND MISCONDUCT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CLARIFY OR MODIFY LIMITATIONS ON TOWN OFFICIALS, AND PROPOSE RECALL PROVISION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ESTABLISH PROCESSES FOR PERIODIC REVIEW AND ENFORCEMENT OF CHARTER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MAINTAIN ROLE OF FINANCE COMMITTEE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INITIATE ANALYSIS ON FUTURE RELATIONSHIP WITH FIRE DISTRICT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ADDRESS OBSOLETE PROVISIONS (FORMER SCHOOL COMMITTEE, WELFARE AGENT, ETC.)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FURTHER REVIEW OF USE OF TECHNLOGY TO IMPROVE TOWN OPERATIONS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A1D5-2126-44E8-8C2C-747361147A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2416" y="640080"/>
            <a:ext cx="966912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SUMMARY OF PROPOSED WARRANT ARTICES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Adjust of deadline for filing proposed warrant articles with the SB – allows more time for SB to prepare warrant and clarifies deadline applies to boards as well as citizen petitions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Adjust budget preparation process to ensure SB priorities are developed by November 15 in time for preparation of budget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Reconcile different provision on litigation authority to confirm SB’s authority, which may be delegated to Town Manager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Clarify inconsistent provisions regarding Town Manager’s authority over boards by distinguishing those under the Town Manager’s control versus those established by Town Meeting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Define more clearly the scope of the prohibition on SB and </a:t>
            </a:r>
            <a:r>
              <a:rPr lang="en-US" dirty="0" err="1" smtClean="0"/>
              <a:t>FinComm</a:t>
            </a:r>
            <a:r>
              <a:rPr lang="en-US" dirty="0" smtClean="0"/>
              <a:t> members from holding ‘other town offices’; they may hold them in their official capacity, and can serve on advisory committees and as representatives to intergovernmental bodies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Establish a minimum 10 year periodic requirement to review the Charter; can do earlier as needed.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A1D5-2126-44E8-8C2C-747361147A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39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1012" y="802433"/>
            <a:ext cx="909734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7. Technical modifications to delete out of date references (welfare agent, former WES school committee) and broaden what persons may give oath of office</a:t>
            </a:r>
          </a:p>
          <a:p>
            <a:endParaRPr lang="en-US" dirty="0"/>
          </a:p>
          <a:p>
            <a:r>
              <a:rPr lang="en-US" dirty="0" smtClean="0"/>
              <a:t>8. Confirm past informal practice of when terms of elected office end: if elections remain before town meeting, then terms end at conclusion of town meeting or 20 days from election, whichever is sooner</a:t>
            </a:r>
          </a:p>
          <a:p>
            <a:endParaRPr lang="en-US" dirty="0"/>
          </a:p>
          <a:p>
            <a:r>
              <a:rPr lang="en-US" dirty="0" smtClean="0"/>
              <a:t>9. Create provision for recall of elected officials.</a:t>
            </a:r>
          </a:p>
          <a:p>
            <a:pPr marL="457200" indent="168275">
              <a:buFont typeface="Arial" panose="020B0604020202020204" pitchFamily="34" charset="0"/>
              <a:buChar char="•"/>
            </a:pPr>
            <a:r>
              <a:rPr lang="en-US" dirty="0" smtClean="0"/>
              <a:t>Not allowed during first 6 months of election nor within 6 months of end of term</a:t>
            </a:r>
            <a:r>
              <a:rPr lang="en-US" dirty="0"/>
              <a:t>	</a:t>
            </a:r>
            <a:endParaRPr lang="en-US" dirty="0" smtClean="0"/>
          </a:p>
          <a:p>
            <a:pPr marL="457200" indent="168275">
              <a:buFont typeface="Arial" panose="020B0604020202020204" pitchFamily="34" charset="0"/>
              <a:buChar char="•"/>
            </a:pPr>
            <a:r>
              <a:rPr lang="en-US" dirty="0" smtClean="0"/>
              <a:t>Requires 50 voters to </a:t>
            </a:r>
            <a:r>
              <a:rPr lang="en-US" u="sng" dirty="0" smtClean="0"/>
              <a:t>get</a:t>
            </a:r>
            <a:r>
              <a:rPr lang="en-US" dirty="0" smtClean="0"/>
              <a:t> the petition</a:t>
            </a:r>
          </a:p>
          <a:p>
            <a:pPr marL="457200" indent="168275">
              <a:buFont typeface="Arial" panose="020B0604020202020204" pitchFamily="34" charset="0"/>
              <a:buChar char="•"/>
            </a:pPr>
            <a:r>
              <a:rPr lang="en-US" dirty="0" smtClean="0"/>
              <a:t>Requires 10% of registered voters to </a:t>
            </a:r>
            <a:r>
              <a:rPr lang="en-US" u="sng" dirty="0" smtClean="0"/>
              <a:t>sign</a:t>
            </a:r>
            <a:r>
              <a:rPr lang="en-US" dirty="0" smtClean="0"/>
              <a:t> the petition within 28 days (over 5,000 	registered voters today)</a:t>
            </a:r>
          </a:p>
          <a:p>
            <a:pPr marL="457200" indent="168275">
              <a:buFont typeface="Arial" panose="020B0604020202020204" pitchFamily="34" charset="0"/>
              <a:buChar char="•"/>
            </a:pPr>
            <a:r>
              <a:rPr lang="en-US" dirty="0" smtClean="0"/>
              <a:t>Recall vote to be scheduled 64-120 days after clerk certifies the petition signatures, but if 	an election is already scheduled within the 120 days, the vote would be then.</a:t>
            </a:r>
          </a:p>
          <a:p>
            <a:pPr marL="457200" indent="168275">
              <a:buFont typeface="Arial" panose="020B0604020202020204" pitchFamily="34" charset="0"/>
              <a:buChar char="•"/>
            </a:pPr>
            <a:r>
              <a:rPr lang="en-US" dirty="0" smtClean="0"/>
              <a:t>If office becomes vacant either by resignation or recall, normal process for appointing a 	replacement until the next election. The recall election would not include option to 	elect a replacement at the same time</a:t>
            </a:r>
          </a:p>
          <a:p>
            <a:pPr marL="457200" indent="168275">
              <a:buFont typeface="Arial" panose="020B0604020202020204" pitchFamily="34" charset="0"/>
              <a:buChar char="•"/>
            </a:pPr>
            <a:r>
              <a:rPr lang="en-US" dirty="0" smtClean="0"/>
              <a:t>Official who is recalled or resigns during recall process may not be appointed to other 	office for two years, but may run for election.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A1D5-2126-44E8-8C2C-747361147A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61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7280" y="1097280"/>
            <a:ext cx="90982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10. Create mechanism for enforcing compliance with Charter. </a:t>
            </a:r>
          </a:p>
          <a:p>
            <a:pPr marL="630238" indent="-173038">
              <a:buFont typeface="Arial" panose="020B0604020202020204" pitchFamily="34" charset="0"/>
              <a:buChar char="•"/>
            </a:pPr>
            <a:r>
              <a:rPr lang="en-US" dirty="0" smtClean="0"/>
              <a:t>Creates obligations by Town Manager and SB to ensure compliance. </a:t>
            </a:r>
          </a:p>
          <a:p>
            <a:pPr marL="630238" indent="-173038">
              <a:buFont typeface="Arial" panose="020B0604020202020204" pitchFamily="34" charset="0"/>
              <a:buChar char="•"/>
            </a:pPr>
            <a:r>
              <a:rPr lang="en-US" dirty="0" smtClean="0"/>
              <a:t>Creates option for a citizen to file a complaint and have the person or board file a response within 30 days. </a:t>
            </a:r>
          </a:p>
          <a:p>
            <a:pPr marL="630238" indent="-173038">
              <a:buFont typeface="Arial" panose="020B0604020202020204" pitchFamily="34" charset="0"/>
              <a:buChar char="•"/>
            </a:pPr>
            <a:r>
              <a:rPr lang="en-US" dirty="0" smtClean="0"/>
              <a:t>Remedy is basically public disclosure and response – town can take action as appropriate and legal rights to seek enforcement are reserved</a:t>
            </a:r>
          </a:p>
          <a:p>
            <a:pPr marL="630238" indent="-173038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/>
            <a:r>
              <a:rPr lang="en-US" dirty="0" smtClean="0"/>
              <a:t>11. Rewrite cooperation clause as to Fire District to expand it to apply to all government entities.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 smtClean="0"/>
              <a:t>12. Ensure that Town Managers are recused from investigations into themselves and that the matter is promptly referred to SB</a:t>
            </a:r>
          </a:p>
          <a:p>
            <a:pPr marL="630238" indent="-173038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A1D5-2126-44E8-8C2C-747361147A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67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608" y="768096"/>
            <a:ext cx="92354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ADDITIONAL SUGGESTIONS FOR FUTURE WORK NOT INVOLVING CHARTER ITSELF</a:t>
            </a:r>
          </a:p>
          <a:p>
            <a:endParaRPr lang="en-US" dirty="0"/>
          </a:p>
          <a:p>
            <a:r>
              <a:rPr lang="en-US" dirty="0" smtClean="0"/>
              <a:t>In the course of </a:t>
            </a:r>
            <a:r>
              <a:rPr lang="en-US" dirty="0"/>
              <a:t>o</a:t>
            </a:r>
            <a:r>
              <a:rPr lang="en-US" dirty="0" smtClean="0"/>
              <a:t>ur review, several topics arose that we believe deserve further attention to improve town operations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Better training of board and committee members in substance of their work, Open Meeting Law and how to conduct meetings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More affirmative efforts to recruit and attract applicants to boards and committees, and to ensure broad representation of the community</a:t>
            </a:r>
          </a:p>
          <a:p>
            <a:endParaRPr lang="en-US" dirty="0" smtClean="0"/>
          </a:p>
          <a:p>
            <a:r>
              <a:rPr lang="en-US" dirty="0" smtClean="0"/>
              <a:t>3.   More coordination between boards on areas of overlapping interest</a:t>
            </a:r>
          </a:p>
          <a:p>
            <a:endParaRPr lang="en-US" dirty="0" smtClean="0"/>
          </a:p>
          <a:p>
            <a:r>
              <a:rPr lang="en-US" dirty="0" smtClean="0"/>
              <a:t>4.   More work on making Town Meeting accessible and reducing disincentives to attendance</a:t>
            </a:r>
          </a:p>
          <a:p>
            <a:endParaRPr lang="en-US" dirty="0"/>
          </a:p>
          <a:p>
            <a:r>
              <a:rPr lang="en-US" dirty="0" smtClean="0"/>
              <a:t>5.  Continued review of options for remote participation in Town Meeting</a:t>
            </a:r>
          </a:p>
          <a:p>
            <a:endParaRPr lang="en-US" dirty="0"/>
          </a:p>
          <a:p>
            <a:r>
              <a:rPr lang="en-US" dirty="0" smtClean="0"/>
              <a:t>6.  Continued attention to the ways technology can make town operations more efficient</a:t>
            </a:r>
          </a:p>
          <a:p>
            <a:endParaRPr lang="en-US" dirty="0"/>
          </a:p>
          <a:p>
            <a:r>
              <a:rPr lang="en-US" dirty="0" smtClean="0"/>
              <a:t>7.  Initiate a focused review of the future relationship between town and fire district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A1D5-2126-44E8-8C2C-747361147A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08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8432</TotalTime>
  <Words>720</Words>
  <Application>Microsoft Office PowerPoint</Application>
  <PresentationFormat>Widescreen</PresentationFormat>
  <Paragraphs>109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WILLIAMSTOWN CHARTER REVIEW COMMITTEE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CHARTER REVIEW COMMITTEE</dc:title>
  <dc:creator>Anne</dc:creator>
  <cp:lastModifiedBy>Anne</cp:lastModifiedBy>
  <cp:revision>21</cp:revision>
  <dcterms:created xsi:type="dcterms:W3CDTF">2024-01-12T18:54:55Z</dcterms:created>
  <dcterms:modified xsi:type="dcterms:W3CDTF">2024-01-18T15:27:40Z</dcterms:modified>
</cp:coreProperties>
</file>